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93" r:id="rId2"/>
    <p:sldId id="277" r:id="rId3"/>
    <p:sldId id="294" r:id="rId4"/>
    <p:sldId id="278" r:id="rId5"/>
    <p:sldId id="279" r:id="rId6"/>
    <p:sldId id="280" r:id="rId7"/>
    <p:sldId id="295" r:id="rId8"/>
    <p:sldId id="281" r:id="rId9"/>
    <p:sldId id="282" r:id="rId10"/>
    <p:sldId id="283" r:id="rId11"/>
    <p:sldId id="284" r:id="rId12"/>
    <p:sldId id="285" r:id="rId13"/>
    <p:sldId id="286" r:id="rId14"/>
    <p:sldId id="287" r:id="rId15"/>
    <p:sldId id="296" r:id="rId16"/>
    <p:sldId id="288" r:id="rId17"/>
    <p:sldId id="289" r:id="rId18"/>
    <p:sldId id="290" r:id="rId19"/>
    <p:sldId id="291" r:id="rId20"/>
    <p:sldId id="292" r:id="rId21"/>
    <p:sldId id="29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32" autoAdjust="0"/>
    <p:restoredTop sz="94660"/>
  </p:normalViewPr>
  <p:slideViewPr>
    <p:cSldViewPr>
      <p:cViewPr varScale="1">
        <p:scale>
          <a:sx n="94" d="100"/>
          <a:sy n="94" d="100"/>
        </p:scale>
        <p:origin x="-264"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5" d="100"/>
          <a:sy n="55" d="100"/>
        </p:scale>
        <p:origin x="-263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4" Type="http://schemas.openxmlformats.org/officeDocument/2006/relationships/image" Target="../media/image4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43.wmf"/><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5" Type="http://schemas.openxmlformats.org/officeDocument/2006/relationships/image" Target="../media/image39.wmf"/><Relationship Id="rId4"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EA7E33-58AB-42A5-81FF-9F9422235054}" type="datetimeFigureOut">
              <a:rPr lang="es-ES" smtClean="0"/>
              <a:pPr/>
              <a:t>01/12/2014</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CA3858-4DFC-4580-B656-EEB015611163}" type="slidenum">
              <a:rPr lang="es-ES" smtClean="0"/>
              <a:pPr/>
              <a:t>‹#›</a:t>
            </a:fld>
            <a:endParaRPr lang="es-ES"/>
          </a:p>
        </p:txBody>
      </p:sp>
    </p:spTree>
    <p:extLst>
      <p:ext uri="{BB962C8B-B14F-4D97-AF65-F5344CB8AC3E}">
        <p14:creationId xmlns:p14="http://schemas.microsoft.com/office/powerpoint/2010/main" val="279903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26886C-EFF1-4CA2-8312-E7094A603E57}" type="datetimeFigureOut">
              <a:rPr lang="en-US" smtClean="0"/>
              <a:pPr/>
              <a:t>12/1/2014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888536-DBA0-40BB-8995-12671ADD070D}" type="slidenum">
              <a:rPr lang="en-US" smtClean="0"/>
              <a:pPr/>
              <a:t>‹#›</a:t>
            </a:fld>
            <a:endParaRPr lang="en-US"/>
          </a:p>
        </p:txBody>
      </p:sp>
    </p:spTree>
    <p:extLst>
      <p:ext uri="{BB962C8B-B14F-4D97-AF65-F5344CB8AC3E}">
        <p14:creationId xmlns:p14="http://schemas.microsoft.com/office/powerpoint/2010/main" val="743115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568AC4-BE36-4D20-AF4C-3D10AD117F3E}" type="datetime1">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14D3E-DFA2-41DA-9E70-573401C2683A}" type="slidenum">
              <a:rPr lang="en-US" smtClean="0"/>
              <a:pPr/>
              <a:t>‹#›</a:t>
            </a:fld>
            <a:endParaRPr lang="en-US"/>
          </a:p>
        </p:txBody>
      </p:sp>
    </p:spTree>
    <p:extLst>
      <p:ext uri="{BB962C8B-B14F-4D97-AF65-F5344CB8AC3E}">
        <p14:creationId xmlns:p14="http://schemas.microsoft.com/office/powerpoint/2010/main" val="2317766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298E21-8891-4F3C-B8F0-913B51A702A7}" type="datetime1">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14D3E-DFA2-41DA-9E70-573401C2683A}" type="slidenum">
              <a:rPr lang="en-US" smtClean="0"/>
              <a:pPr/>
              <a:t>‹#›</a:t>
            </a:fld>
            <a:endParaRPr lang="en-US"/>
          </a:p>
        </p:txBody>
      </p:sp>
    </p:spTree>
    <p:extLst>
      <p:ext uri="{BB962C8B-B14F-4D97-AF65-F5344CB8AC3E}">
        <p14:creationId xmlns:p14="http://schemas.microsoft.com/office/powerpoint/2010/main" val="2728556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D82884-36B9-41E3-BC02-823BBC94C1B5}" type="datetime1">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14D3E-DFA2-41DA-9E70-573401C2683A}" type="slidenum">
              <a:rPr lang="en-US" smtClean="0"/>
              <a:pPr/>
              <a:t>‹#›</a:t>
            </a:fld>
            <a:endParaRPr lang="en-US"/>
          </a:p>
        </p:txBody>
      </p:sp>
    </p:spTree>
    <p:extLst>
      <p:ext uri="{BB962C8B-B14F-4D97-AF65-F5344CB8AC3E}">
        <p14:creationId xmlns:p14="http://schemas.microsoft.com/office/powerpoint/2010/main" val="330983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68A0DE-478B-4350-8A14-D1B542FBC67D}" type="datetime1">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14D3E-DFA2-41DA-9E70-573401C2683A}" type="slidenum">
              <a:rPr lang="en-US" smtClean="0"/>
              <a:pPr/>
              <a:t>‹#›</a:t>
            </a:fld>
            <a:endParaRPr lang="en-US"/>
          </a:p>
        </p:txBody>
      </p:sp>
    </p:spTree>
    <p:extLst>
      <p:ext uri="{BB962C8B-B14F-4D97-AF65-F5344CB8AC3E}">
        <p14:creationId xmlns:p14="http://schemas.microsoft.com/office/powerpoint/2010/main" val="3088544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E96817-6CFF-46DF-A69A-0909EC81A8E3}" type="datetime1">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14D3E-DFA2-41DA-9E70-573401C2683A}" type="slidenum">
              <a:rPr lang="en-US" smtClean="0"/>
              <a:pPr/>
              <a:t>‹#›</a:t>
            </a:fld>
            <a:endParaRPr lang="en-US"/>
          </a:p>
        </p:txBody>
      </p:sp>
    </p:spTree>
    <p:extLst>
      <p:ext uri="{BB962C8B-B14F-4D97-AF65-F5344CB8AC3E}">
        <p14:creationId xmlns:p14="http://schemas.microsoft.com/office/powerpoint/2010/main" val="292494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8C211A-4FED-45ED-A321-36E13BC617CA}" type="datetime1">
              <a:rPr lang="en-US" smtClean="0"/>
              <a:pPr/>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14D3E-DFA2-41DA-9E70-573401C2683A}" type="slidenum">
              <a:rPr lang="en-US" smtClean="0"/>
              <a:pPr/>
              <a:t>‹#›</a:t>
            </a:fld>
            <a:endParaRPr lang="en-US"/>
          </a:p>
        </p:txBody>
      </p:sp>
    </p:spTree>
    <p:extLst>
      <p:ext uri="{BB962C8B-B14F-4D97-AF65-F5344CB8AC3E}">
        <p14:creationId xmlns:p14="http://schemas.microsoft.com/office/powerpoint/2010/main" val="1892810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C7E6AF-8C73-4920-AB13-DCCCF99E838E}" type="datetime1">
              <a:rPr lang="en-US" smtClean="0"/>
              <a:pPr/>
              <a:t>12/1/2014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514D3E-DFA2-41DA-9E70-573401C2683A}" type="slidenum">
              <a:rPr lang="en-US" smtClean="0"/>
              <a:pPr/>
              <a:t>‹#›</a:t>
            </a:fld>
            <a:endParaRPr lang="en-US"/>
          </a:p>
        </p:txBody>
      </p:sp>
    </p:spTree>
    <p:extLst>
      <p:ext uri="{BB962C8B-B14F-4D97-AF65-F5344CB8AC3E}">
        <p14:creationId xmlns:p14="http://schemas.microsoft.com/office/powerpoint/2010/main" val="3790454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35E69B-BA85-495A-B13C-F2A9D497A830}" type="datetime1">
              <a:rPr lang="en-US" smtClean="0"/>
              <a:pPr/>
              <a:t>12/1/2014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514D3E-DFA2-41DA-9E70-573401C2683A}" type="slidenum">
              <a:rPr lang="en-US" smtClean="0"/>
              <a:pPr/>
              <a:t>‹#›</a:t>
            </a:fld>
            <a:endParaRPr lang="en-US"/>
          </a:p>
        </p:txBody>
      </p:sp>
    </p:spTree>
    <p:extLst>
      <p:ext uri="{BB962C8B-B14F-4D97-AF65-F5344CB8AC3E}">
        <p14:creationId xmlns:p14="http://schemas.microsoft.com/office/powerpoint/2010/main" val="2872843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A2951-BA16-4363-85A6-09F330C1A950}" type="datetime1">
              <a:rPr lang="en-US" smtClean="0"/>
              <a:pPr/>
              <a:t>12/1/2014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514D3E-DFA2-41DA-9E70-573401C2683A}" type="slidenum">
              <a:rPr lang="en-US" smtClean="0"/>
              <a:pPr/>
              <a:t>‹#›</a:t>
            </a:fld>
            <a:endParaRPr lang="en-US"/>
          </a:p>
        </p:txBody>
      </p:sp>
    </p:spTree>
    <p:extLst>
      <p:ext uri="{BB962C8B-B14F-4D97-AF65-F5344CB8AC3E}">
        <p14:creationId xmlns:p14="http://schemas.microsoft.com/office/powerpoint/2010/main" val="2514381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B93C3-409A-40CF-A7D9-D5187BD894E7}" type="datetime1">
              <a:rPr lang="en-US" smtClean="0"/>
              <a:pPr/>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14D3E-DFA2-41DA-9E70-573401C2683A}" type="slidenum">
              <a:rPr lang="en-US" smtClean="0"/>
              <a:pPr/>
              <a:t>‹#›</a:t>
            </a:fld>
            <a:endParaRPr lang="en-US"/>
          </a:p>
        </p:txBody>
      </p:sp>
    </p:spTree>
    <p:extLst>
      <p:ext uri="{BB962C8B-B14F-4D97-AF65-F5344CB8AC3E}">
        <p14:creationId xmlns:p14="http://schemas.microsoft.com/office/powerpoint/2010/main" val="3710904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968BDE-A08A-4A60-BC47-BA32167F0DF9}" type="datetime1">
              <a:rPr lang="en-US" smtClean="0"/>
              <a:pPr/>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14D3E-DFA2-41DA-9E70-573401C2683A}" type="slidenum">
              <a:rPr lang="en-US" smtClean="0"/>
              <a:pPr/>
              <a:t>‹#›</a:t>
            </a:fld>
            <a:endParaRPr lang="en-US"/>
          </a:p>
        </p:txBody>
      </p:sp>
    </p:spTree>
    <p:extLst>
      <p:ext uri="{BB962C8B-B14F-4D97-AF65-F5344CB8AC3E}">
        <p14:creationId xmlns:p14="http://schemas.microsoft.com/office/powerpoint/2010/main" val="235754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725AE-F1AC-4980-B1CD-7DBD5380D563}" type="datetime1">
              <a:rPr lang="en-US" smtClean="0"/>
              <a:pPr/>
              <a:t>12/1/2014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514D3E-DFA2-41DA-9E70-573401C2683A}" type="slidenum">
              <a:rPr lang="en-US" smtClean="0"/>
              <a:pPr/>
              <a:t>‹#›</a:t>
            </a:fld>
            <a:endParaRPr lang="en-US"/>
          </a:p>
        </p:txBody>
      </p:sp>
    </p:spTree>
    <p:extLst>
      <p:ext uri="{BB962C8B-B14F-4D97-AF65-F5344CB8AC3E}">
        <p14:creationId xmlns:p14="http://schemas.microsoft.com/office/powerpoint/2010/main" val="2116540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ciencedirect.com/science/article/pii/S0927796X08001228" TargetMode="Externa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4.tiff"/><Relationship Id="rId5" Type="http://schemas.openxmlformats.org/officeDocument/2006/relationships/image" Target="../media/image33.wmf"/><Relationship Id="rId4" Type="http://schemas.openxmlformats.org/officeDocument/2006/relationships/oleObject" Target="../embeddings/oleObject28.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oleObject" Target="../embeddings/oleObject33.bin"/><Relationship Id="rId3" Type="http://schemas.openxmlformats.org/officeDocument/2006/relationships/hyperlink" Target="http://www.springer.com/chemistry/electrochemistry/book/978-0-306-45450-9" TargetMode="External"/><Relationship Id="rId7" Type="http://schemas.openxmlformats.org/officeDocument/2006/relationships/image" Target="../media/image36.wmf"/><Relationship Id="rId12" Type="http://schemas.openxmlformats.org/officeDocument/2006/relationships/image" Target="../media/image40.tif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30.bin"/><Relationship Id="rId11" Type="http://schemas.openxmlformats.org/officeDocument/2006/relationships/image" Target="../media/image38.wmf"/><Relationship Id="rId5" Type="http://schemas.openxmlformats.org/officeDocument/2006/relationships/image" Target="../media/image35.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37.wmf"/><Relationship Id="rId14" Type="http://schemas.openxmlformats.org/officeDocument/2006/relationships/image" Target="../media/image39.wmf"/></Relationships>
</file>

<file path=ppt/slides/_rels/slide12.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hyperlink" Target="http://scitation.aip.org/content/aip/journal/apl/91/20/10.1063/1.2806938" TargetMode="External"/><Relationship Id="rId1" Type="http://schemas.openxmlformats.org/officeDocument/2006/relationships/slideLayout" Target="../slideLayouts/slideLayout2.xml"/><Relationship Id="rId4" Type="http://schemas.openxmlformats.org/officeDocument/2006/relationships/image" Target="../media/image42.tif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image" Target="../media/image47.tiff"/><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5.bin"/><Relationship Id="rId11" Type="http://schemas.openxmlformats.org/officeDocument/2006/relationships/image" Target="../media/image46.wmf"/><Relationship Id="rId5" Type="http://schemas.openxmlformats.org/officeDocument/2006/relationships/image" Target="../media/image43.wmf"/><Relationship Id="rId10" Type="http://schemas.openxmlformats.org/officeDocument/2006/relationships/oleObject" Target="../embeddings/oleObject37.bin"/><Relationship Id="rId4" Type="http://schemas.openxmlformats.org/officeDocument/2006/relationships/oleObject" Target="../embeddings/oleObject34.bin"/><Relationship Id="rId9" Type="http://schemas.openxmlformats.org/officeDocument/2006/relationships/image" Target="../media/image45.wmf"/></Relationships>
</file>

<file path=ppt/slides/_rels/slide14.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hyperlink" Target="http://www.sciencedirect.com/science/article/pii/S0927796X08001228" TargetMode="External"/><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8.wmf"/><Relationship Id="rId5" Type="http://schemas.openxmlformats.org/officeDocument/2006/relationships/oleObject" Target="../embeddings/oleObject38.bin"/><Relationship Id="rId10" Type="http://schemas.openxmlformats.org/officeDocument/2006/relationships/image" Target="../media/image50.wmf"/><Relationship Id="rId4" Type="http://schemas.openxmlformats.org/officeDocument/2006/relationships/image" Target="../media/image51.tiff"/><Relationship Id="rId9" Type="http://schemas.openxmlformats.org/officeDocument/2006/relationships/oleObject" Target="../embeddings/oleObject40.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image" Target="../media/image55.wmf"/><Relationship Id="rId3" Type="http://schemas.openxmlformats.org/officeDocument/2006/relationships/image" Target="../media/image47.tiff"/><Relationship Id="rId7" Type="http://schemas.openxmlformats.org/officeDocument/2006/relationships/image" Target="../media/image52.wmf"/><Relationship Id="rId12"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42.bin"/><Relationship Id="rId11" Type="http://schemas.openxmlformats.org/officeDocument/2006/relationships/image" Target="../media/image54.wmf"/><Relationship Id="rId5" Type="http://schemas.openxmlformats.org/officeDocument/2006/relationships/image" Target="../media/image43.wmf"/><Relationship Id="rId15" Type="http://schemas.openxmlformats.org/officeDocument/2006/relationships/image" Target="../media/image56.wmf"/><Relationship Id="rId10" Type="http://schemas.openxmlformats.org/officeDocument/2006/relationships/oleObject" Target="../embeddings/oleObject44.bin"/><Relationship Id="rId4" Type="http://schemas.openxmlformats.org/officeDocument/2006/relationships/oleObject" Target="../embeddings/oleObject41.bin"/><Relationship Id="rId9" Type="http://schemas.openxmlformats.org/officeDocument/2006/relationships/image" Target="../media/image53.wmf"/><Relationship Id="rId14" Type="http://schemas.openxmlformats.org/officeDocument/2006/relationships/oleObject" Target="../embeddings/oleObject46.bin"/></Relationships>
</file>

<file path=ppt/slides/_rels/slide16.xml.rels><?xml version="1.0" encoding="UTF-8" standalone="yes"?>
<Relationships xmlns="http://schemas.openxmlformats.org/package/2006/relationships"><Relationship Id="rId3" Type="http://schemas.openxmlformats.org/officeDocument/2006/relationships/image" Target="../media/image57.tiff"/><Relationship Id="rId2" Type="http://schemas.openxmlformats.org/officeDocument/2006/relationships/hyperlink" Target="http://scitation.aip.org/content/aip/journal/apl/72/13/10.1063/1.12112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hyperlink" Target="http://journals.aps.org/prl/abstract/10.1103/PhysRevLett.22.1433" TargetMode="External"/><Relationship Id="rId7"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47.bin"/><Relationship Id="rId5" Type="http://schemas.openxmlformats.org/officeDocument/2006/relationships/image" Target="../media/image61.tiff"/><Relationship Id="rId4" Type="http://schemas.openxmlformats.org/officeDocument/2006/relationships/image" Target="../media/image60.tiff"/><Relationship Id="rId9" Type="http://schemas.openxmlformats.org/officeDocument/2006/relationships/image" Target="../media/image59.wmf"/></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onlinelibrary.wiley.com/doi/10.1002/adma.200601678/abstrac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3.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5.png"/><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wmf"/><Relationship Id="rId5" Type="http://schemas.openxmlformats.org/officeDocument/2006/relationships/image" Target="../media/image1.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image" Target="../media/image66.tiff"/><Relationship Id="rId7" Type="http://schemas.openxmlformats.org/officeDocument/2006/relationships/image" Target="../media/image65.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50.bin"/><Relationship Id="rId5" Type="http://schemas.openxmlformats.org/officeDocument/2006/relationships/image" Target="../media/image64.wmf"/><Relationship Id="rId4" Type="http://schemas.openxmlformats.org/officeDocument/2006/relationships/oleObject" Target="../embeddings/oleObject49.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0.wmf"/><Relationship Id="rId18" Type="http://schemas.openxmlformats.org/officeDocument/2006/relationships/oleObject" Target="../embeddings/oleObject12.bin"/><Relationship Id="rId3" Type="http://schemas.openxmlformats.org/officeDocument/2006/relationships/image" Target="../media/image5.png"/><Relationship Id="rId7" Type="http://schemas.openxmlformats.org/officeDocument/2006/relationships/image" Target="../media/image7.wmf"/><Relationship Id="rId12" Type="http://schemas.openxmlformats.org/officeDocument/2006/relationships/oleObject" Target="../embeddings/oleObject9.bin"/><Relationship Id="rId17" Type="http://schemas.openxmlformats.org/officeDocument/2006/relationships/image" Target="../media/image12.wmf"/><Relationship Id="rId2" Type="http://schemas.openxmlformats.org/officeDocument/2006/relationships/slideLayout" Target="../slideLayouts/slideLayout2.xml"/><Relationship Id="rId16" Type="http://schemas.openxmlformats.org/officeDocument/2006/relationships/oleObject" Target="../embeddings/oleObject11.bin"/><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9.wmf"/><Relationship Id="rId5" Type="http://schemas.openxmlformats.org/officeDocument/2006/relationships/image" Target="../media/image6.wmf"/><Relationship Id="rId15" Type="http://schemas.openxmlformats.org/officeDocument/2006/relationships/image" Target="../media/image11.wmf"/><Relationship Id="rId10" Type="http://schemas.openxmlformats.org/officeDocument/2006/relationships/oleObject" Target="../embeddings/oleObject8.bin"/><Relationship Id="rId19" Type="http://schemas.openxmlformats.org/officeDocument/2006/relationships/image" Target="../media/image13.wmf"/><Relationship Id="rId4" Type="http://schemas.openxmlformats.org/officeDocument/2006/relationships/oleObject" Target="../embeddings/oleObject5.bin"/><Relationship Id="rId9" Type="http://schemas.openxmlformats.org/officeDocument/2006/relationships/image" Target="../media/image8.wmf"/><Relationship Id="rId14" Type="http://schemas.openxmlformats.org/officeDocument/2006/relationships/oleObject" Target="../embeddings/oleObject10.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18.wmf"/><Relationship Id="rId3" Type="http://schemas.openxmlformats.org/officeDocument/2006/relationships/oleObject" Target="../embeddings/oleObject13.bin"/><Relationship Id="rId7" Type="http://schemas.openxmlformats.org/officeDocument/2006/relationships/image" Target="../media/image20.png"/><Relationship Id="rId12"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wmf"/><Relationship Id="rId11" Type="http://schemas.openxmlformats.org/officeDocument/2006/relationships/image" Target="../media/image17.wmf"/><Relationship Id="rId5" Type="http://schemas.openxmlformats.org/officeDocument/2006/relationships/oleObject" Target="../embeddings/oleObject14.bin"/><Relationship Id="rId15" Type="http://schemas.openxmlformats.org/officeDocument/2006/relationships/image" Target="../media/image19.wmf"/><Relationship Id="rId10" Type="http://schemas.openxmlformats.org/officeDocument/2006/relationships/oleObject" Target="../embeddings/oleObject16.bin"/><Relationship Id="rId4" Type="http://schemas.openxmlformats.org/officeDocument/2006/relationships/image" Target="../media/image14.wmf"/><Relationship Id="rId9" Type="http://schemas.openxmlformats.org/officeDocument/2006/relationships/image" Target="../media/image16.wmf"/><Relationship Id="rId14" Type="http://schemas.openxmlformats.org/officeDocument/2006/relationships/oleObject" Target="../embeddings/oleObject18.bin"/></Relationships>
</file>

<file path=ppt/slides/_rels/slide5.xml.rels><?xml version="1.0" encoding="UTF-8" standalone="yes"?>
<Relationships xmlns="http://schemas.openxmlformats.org/package/2006/relationships"><Relationship Id="rId3" Type="http://schemas.openxmlformats.org/officeDocument/2006/relationships/hyperlink" Target="http://pubs.acs.org/doi/abs/10.1021/nl201070c"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1.wmf"/><Relationship Id="rId5" Type="http://schemas.openxmlformats.org/officeDocument/2006/relationships/oleObject" Target="../embeddings/oleObject19.bin"/><Relationship Id="rId4" Type="http://schemas.openxmlformats.org/officeDocument/2006/relationships/image" Target="../media/image22.tiff"/></Relationships>
</file>

<file path=ppt/slides/_rels/slide6.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3.wmf"/><Relationship Id="rId4" Type="http://schemas.openxmlformats.org/officeDocument/2006/relationships/oleObject" Target="../embeddings/oleObject20.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image" Target="../media/image24.tiff"/><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2.bin"/><Relationship Id="rId11" Type="http://schemas.openxmlformats.org/officeDocument/2006/relationships/image" Target="../media/image28.wmf"/><Relationship Id="rId5" Type="http://schemas.openxmlformats.org/officeDocument/2006/relationships/image" Target="../media/image25.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27.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hyperlink" Target="http://onlinelibrary.wiley.com/doi/10.1002/(SICI)1521-4095(199906)11:8%3c605::AID-ADMA605%3e3.0.CO;2-Q/abstract" TargetMode="External"/><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6.bin"/><Relationship Id="rId5" Type="http://schemas.openxmlformats.org/officeDocument/2006/relationships/image" Target="../media/image29.wmf"/><Relationship Id="rId4" Type="http://schemas.openxmlformats.org/officeDocument/2006/relationships/oleObject" Target="../embeddings/oleObject25.bin"/><Relationship Id="rId9" Type="http://schemas.openxmlformats.org/officeDocument/2006/relationships/image" Target="../media/image31.tiff"/></Relationships>
</file>

<file path=ppt/slides/_rels/slide9.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hyperlink" Target="http://onlinelibrary.wiley.com/doi/10.1002/adma.200802893/abstrac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l"/>
            <a:r>
              <a:rPr lang="en-US" sz="1600" dirty="0"/>
              <a:t>Juan Bisquert  </a:t>
            </a:r>
            <a:r>
              <a:rPr lang="en-US" sz="1600" dirty="0" smtClean="0"/>
              <a:t/>
            </a:r>
            <a:br>
              <a:rPr lang="en-US" sz="1600" dirty="0" smtClean="0"/>
            </a:br>
            <a:r>
              <a:rPr lang="en-US" sz="1600" b="1" i="1" dirty="0" smtClean="0"/>
              <a:t>Nanostructured </a:t>
            </a:r>
            <a:r>
              <a:rPr lang="en-US" sz="1600" b="1" i="1" dirty="0"/>
              <a:t>Energy Devices:  </a:t>
            </a:r>
            <a:r>
              <a:rPr lang="en-US" sz="1600" b="1" i="1" dirty="0" smtClean="0"/>
              <a:t>Equilibrium Concepts and Kinetics</a:t>
            </a:r>
            <a:r>
              <a:rPr lang="en-US" sz="1600" dirty="0"/>
              <a:t/>
            </a:r>
            <a:br>
              <a:rPr lang="en-US" sz="1600" dirty="0"/>
            </a:br>
            <a:r>
              <a:rPr lang="en-US" sz="1200" dirty="0" smtClean="0"/>
              <a:t>CRC Press</a:t>
            </a:r>
            <a:endParaRPr lang="en-US" sz="1200" dirty="0"/>
          </a:p>
        </p:txBody>
      </p:sp>
      <p:sp>
        <p:nvSpPr>
          <p:cNvPr id="2" name="Content Placeholder 1"/>
          <p:cNvSpPr>
            <a:spLocks noGrp="1"/>
          </p:cNvSpPr>
          <p:nvPr>
            <p:ph idx="1"/>
          </p:nvPr>
        </p:nvSpPr>
        <p:spPr/>
        <p:txBody>
          <a:bodyPr>
            <a:normAutofit/>
          </a:bodyPr>
          <a:lstStyle/>
          <a:p>
            <a:pPr marL="0" indent="0">
              <a:buNone/>
            </a:pPr>
            <a:r>
              <a:rPr lang="en-US" sz="2000" b="1" dirty="0" smtClean="0"/>
              <a:t>Chapter 4</a:t>
            </a:r>
            <a:endParaRPr lang="en-US" sz="2000" b="1" dirty="0"/>
          </a:p>
          <a:p>
            <a:pPr marL="0" indent="0">
              <a:buNone/>
            </a:pPr>
            <a:r>
              <a:rPr lang="en-US" sz="2000" b="1" dirty="0"/>
              <a:t>Work functions and injection </a:t>
            </a:r>
            <a:r>
              <a:rPr lang="en-US" sz="2000" b="1" dirty="0" smtClean="0"/>
              <a:t>barriers</a:t>
            </a:r>
          </a:p>
          <a:p>
            <a:pPr marL="0" indent="0">
              <a:buNone/>
            </a:pPr>
            <a:r>
              <a:rPr lang="en-US" sz="1800" dirty="0"/>
              <a:t>1. Injection to a vacuum in thermionic emission	</a:t>
            </a:r>
          </a:p>
          <a:p>
            <a:pPr marL="0" indent="0">
              <a:buNone/>
            </a:pPr>
            <a:r>
              <a:rPr lang="en-US" sz="1800" dirty="0"/>
              <a:t>2. The Richardson-</a:t>
            </a:r>
            <a:r>
              <a:rPr lang="en-US" sz="1800" dirty="0" err="1"/>
              <a:t>Dushman</a:t>
            </a:r>
            <a:r>
              <a:rPr lang="en-US" sz="1800" dirty="0"/>
              <a:t> equation	</a:t>
            </a:r>
          </a:p>
          <a:p>
            <a:pPr marL="0" indent="0">
              <a:buNone/>
            </a:pPr>
            <a:r>
              <a:rPr lang="en-US" sz="1800" dirty="0"/>
              <a:t>3. The Kelvin probe method	</a:t>
            </a:r>
          </a:p>
          <a:p>
            <a:pPr marL="0" indent="0">
              <a:buNone/>
            </a:pPr>
            <a:r>
              <a:rPr lang="en-US" sz="1800" dirty="0"/>
              <a:t>4. Photoelectron emission spectroscopy	</a:t>
            </a:r>
          </a:p>
          <a:p>
            <a:pPr marL="0" indent="0">
              <a:buNone/>
            </a:pPr>
            <a:r>
              <a:rPr lang="en-US" sz="1800" dirty="0"/>
              <a:t>5. Injection barriers	</a:t>
            </a:r>
          </a:p>
          <a:p>
            <a:pPr marL="0" indent="0">
              <a:buNone/>
            </a:pPr>
            <a:r>
              <a:rPr lang="en-US" sz="1800" dirty="0"/>
              <a:t>6. Pinning of the Fermi level and charge neutrality level	</a:t>
            </a:r>
          </a:p>
        </p:txBody>
      </p:sp>
      <p:sp>
        <p:nvSpPr>
          <p:cNvPr id="4" name="Title 1"/>
          <p:cNvSpPr txBox="1">
            <a:spLocks/>
          </p:cNvSpPr>
          <p:nvPr/>
        </p:nvSpPr>
        <p:spPr>
          <a:xfrm>
            <a:off x="527026" y="6405859"/>
            <a:ext cx="8229600" cy="3460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1050" dirty="0"/>
          </a:p>
        </p:txBody>
      </p:sp>
      <p:cxnSp>
        <p:nvCxnSpPr>
          <p:cNvPr id="5" name="Straight Connector 4"/>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31514D3E-DFA2-41DA-9E70-573401C2683A}" type="slidenum">
              <a:rPr lang="en-US" smtClean="0"/>
              <a:pPr/>
              <a:t>1</a:t>
            </a:fld>
            <a:endParaRPr lang="en-US"/>
          </a:p>
        </p:txBody>
      </p:sp>
    </p:spTree>
    <p:extLst>
      <p:ext uri="{BB962C8B-B14F-4D97-AF65-F5344CB8AC3E}">
        <p14:creationId xmlns:p14="http://schemas.microsoft.com/office/powerpoint/2010/main" val="2782921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26" y="6019800"/>
            <a:ext cx="8229600" cy="732109"/>
          </a:xfrm>
        </p:spPr>
        <p:txBody>
          <a:bodyPr>
            <a:noAutofit/>
          </a:bodyPr>
          <a:lstStyle/>
          <a:p>
            <a:pPr algn="l"/>
            <a:r>
              <a:rPr lang="en-US" sz="1050" dirty="0" smtClean="0"/>
              <a:t>Reproduced with permission from Hwang, J.; Wan, A.; Kahn, A. "</a:t>
            </a:r>
            <a:r>
              <a:rPr lang="en-US" sz="1050" dirty="0" err="1" smtClean="0">
                <a:hlinkClick r:id="rId3"/>
              </a:rPr>
              <a:t>Energetics</a:t>
            </a:r>
            <a:r>
              <a:rPr lang="en-US" sz="1050" dirty="0" smtClean="0">
                <a:hlinkClick r:id="rId3"/>
              </a:rPr>
              <a:t> of metal/organic interfaces: New experiments and assessment of the field</a:t>
            </a:r>
            <a:r>
              <a:rPr lang="en-US" sz="1050" dirty="0" smtClean="0"/>
              <a:t>". </a:t>
            </a:r>
            <a:r>
              <a:rPr lang="en-US" sz="1050" i="1" dirty="0" smtClean="0"/>
              <a:t>Materials Science and Engineering: R: Reports</a:t>
            </a:r>
            <a:r>
              <a:rPr lang="en-US" sz="1050" dirty="0" smtClean="0"/>
              <a:t> </a:t>
            </a:r>
            <a:r>
              <a:rPr lang="en-US" sz="1050" b="1" dirty="0" smtClean="0"/>
              <a:t>2009</a:t>
            </a:r>
            <a:r>
              <a:rPr lang="en-US" sz="1050" dirty="0" smtClean="0"/>
              <a:t>, </a:t>
            </a:r>
            <a:r>
              <a:rPr lang="en-US" sz="1050" i="1" dirty="0" smtClean="0"/>
              <a:t>64</a:t>
            </a:r>
            <a:r>
              <a:rPr lang="en-US" sz="1050" dirty="0" smtClean="0"/>
              <a:t>, 1-31.</a:t>
            </a:r>
            <a:br>
              <a:rPr lang="en-US" sz="1050" dirty="0" smtClean="0"/>
            </a:br>
            <a:r>
              <a:rPr lang="en-US" sz="1050" dirty="0" smtClean="0"/>
              <a:t/>
            </a:r>
            <a:br>
              <a:rPr lang="en-US" sz="1050" dirty="0" smtClean="0"/>
            </a:br>
            <a:r>
              <a:rPr lang="en-US" sz="1050" dirty="0" smtClean="0"/>
              <a:t>Juan Bisquert  </a:t>
            </a:r>
            <a:r>
              <a:rPr lang="en-US" sz="1050" i="1" dirty="0" smtClean="0"/>
              <a:t>Nanostructured </a:t>
            </a:r>
            <a:r>
              <a:rPr lang="en-US" sz="1050" i="1" dirty="0"/>
              <a:t>Energy Devices: Equilibrium Concepts and Kinetics </a:t>
            </a:r>
            <a:r>
              <a:rPr lang="en-US" sz="1050" dirty="0"/>
              <a:t/>
            </a:r>
            <a:br>
              <a:rPr lang="en-US" sz="1050" dirty="0"/>
            </a:br>
            <a:r>
              <a:rPr lang="en-US" sz="1050" dirty="0" smtClean="0"/>
              <a:t>CRC Press</a:t>
            </a:r>
            <a:endParaRPr lang="en-US" sz="1050" dirty="0"/>
          </a:p>
        </p:txBody>
      </p:sp>
      <p:cxnSp>
        <p:nvCxnSpPr>
          <p:cNvPr id="9" name="Straight Connector 8"/>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514D3E-DFA2-41DA-9E70-573401C2683A}" type="slidenum">
              <a:rPr lang="en-US" smtClean="0"/>
              <a:pPr/>
              <a:t>10</a:t>
            </a:fld>
            <a:endParaRPr lang="en-US"/>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564952" y="5334000"/>
            <a:ext cx="8126018" cy="600164"/>
          </a:xfrm>
          <a:prstGeom prst="rect">
            <a:avLst/>
          </a:prstGeom>
        </p:spPr>
        <p:txBody>
          <a:bodyPr wrap="square">
            <a:spAutoFit/>
          </a:bodyPr>
          <a:lstStyle/>
          <a:p>
            <a:r>
              <a:rPr lang="en-US" sz="1100" b="1" dirty="0"/>
              <a:t>Figure </a:t>
            </a:r>
            <a:r>
              <a:rPr lang="en-US" sz="1100" b="1" dirty="0" smtClean="0"/>
              <a:t>4.7.</a:t>
            </a:r>
            <a:r>
              <a:rPr lang="en-US" sz="1100" dirty="0" smtClean="0"/>
              <a:t> Combined UPS and IPES spectra from a 6 nm film of HATNA deposited on Au. The chemical structure of the molecule is shown in inset. The photoemission onset, the vacuum level ( ),            the HOMO and LUMO edges, and the ionization energy (IE) and electron affinity (EA) are indicated. </a:t>
            </a:r>
            <a:endParaRPr lang="en-US" sz="1100" dirty="0"/>
          </a:p>
        </p:txBody>
      </p:sp>
      <p:graphicFrame>
        <p:nvGraphicFramePr>
          <p:cNvPr id="4" name="Object 3"/>
          <p:cNvGraphicFramePr>
            <a:graphicFrameLocks noChangeAspect="1"/>
          </p:cNvGraphicFramePr>
          <p:nvPr/>
        </p:nvGraphicFramePr>
        <p:xfrm>
          <a:off x="3683000" y="5505450"/>
          <a:ext cx="279400" cy="228600"/>
        </p:xfrm>
        <a:graphic>
          <a:graphicData uri="http://schemas.openxmlformats.org/presentationml/2006/ole">
            <mc:AlternateContent xmlns:mc="http://schemas.openxmlformats.org/markup-compatibility/2006">
              <mc:Choice xmlns:v="urn:schemas-microsoft-com:vml" Requires="v">
                <p:oleObj spid="_x0000_s5130" name="Ecuación" r:id="rId4" imgW="279360" imgH="228600" progId="Equation.3">
                  <p:embed/>
                </p:oleObj>
              </mc:Choice>
              <mc:Fallback>
                <p:oleObj name="Ecuación" r:id="rId4" imgW="279360" imgH="2286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3000" y="5505450"/>
                        <a:ext cx="279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124" name="Picture 4" descr="C:\Users\Carmen\Dropbox (DISPOSITIVOS FOTO)\book energy (1)\part 1\figs files\figs 4 work function\4 7.tiff"/>
          <p:cNvPicPr>
            <a:picLocks noChangeAspect="1" noChangeArrowheads="1"/>
          </p:cNvPicPr>
          <p:nvPr/>
        </p:nvPicPr>
        <p:blipFill>
          <a:blip r:embed="rId6" cstate="print"/>
          <a:srcRect/>
          <a:stretch>
            <a:fillRect/>
          </a:stretch>
        </p:blipFill>
        <p:spPr bwMode="auto">
          <a:xfrm>
            <a:off x="3048000" y="1447800"/>
            <a:ext cx="3262312" cy="3199478"/>
          </a:xfrm>
          <a:prstGeom prst="rect">
            <a:avLst/>
          </a:prstGeom>
          <a:noFill/>
        </p:spPr>
      </p:pic>
    </p:spTree>
    <p:extLst>
      <p:ext uri="{BB962C8B-B14F-4D97-AF65-F5344CB8AC3E}">
        <p14:creationId xmlns:p14="http://schemas.microsoft.com/office/powerpoint/2010/main" val="1375498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26" y="5791200"/>
            <a:ext cx="8229600" cy="960709"/>
          </a:xfrm>
        </p:spPr>
        <p:txBody>
          <a:bodyPr>
            <a:noAutofit/>
          </a:bodyPr>
          <a:lstStyle/>
          <a:p>
            <a:pPr algn="l"/>
            <a:r>
              <a:rPr lang="es-ES" sz="1050" dirty="0" smtClean="0"/>
              <a:t/>
            </a:r>
            <a:br>
              <a:rPr lang="es-ES" sz="1050" dirty="0" smtClean="0"/>
            </a:br>
            <a:r>
              <a:rPr lang="en-US" sz="1050" dirty="0" smtClean="0"/>
              <a:t/>
            </a:r>
            <a:br>
              <a:rPr lang="en-US" sz="1050" dirty="0" smtClean="0"/>
            </a:br>
            <a:r>
              <a:rPr lang="en-US" sz="1050" dirty="0" smtClean="0"/>
              <a:t/>
            </a:r>
            <a:br>
              <a:rPr lang="en-US" sz="1050" dirty="0" smtClean="0"/>
            </a:br>
            <a:r>
              <a:rPr lang="en-US" sz="1050" dirty="0" smtClean="0"/>
              <a:t>Juan Bisquert  </a:t>
            </a:r>
            <a:r>
              <a:rPr lang="en-US" sz="1050" i="1" dirty="0" smtClean="0"/>
              <a:t>Nanostructured </a:t>
            </a:r>
            <a:r>
              <a:rPr lang="en-US" sz="1050" i="1" dirty="0"/>
              <a:t>Energy Devices: Equilibrium Concepts and Kinetics </a:t>
            </a:r>
            <a:r>
              <a:rPr lang="en-US" sz="1050" dirty="0"/>
              <a:t/>
            </a:r>
            <a:br>
              <a:rPr lang="en-US" sz="1050" dirty="0"/>
            </a:br>
            <a:r>
              <a:rPr lang="en-US" sz="1050" dirty="0" smtClean="0"/>
              <a:t>CRC Press</a:t>
            </a:r>
            <a:endParaRPr lang="en-US" sz="1050" dirty="0"/>
          </a:p>
        </p:txBody>
      </p:sp>
      <p:cxnSp>
        <p:nvCxnSpPr>
          <p:cNvPr id="9" name="Straight Connector 8"/>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514D3E-DFA2-41DA-9E70-573401C2683A}" type="slidenum">
              <a:rPr lang="en-US" smtClean="0"/>
              <a:pPr/>
              <a:t>11</a:t>
            </a:fld>
            <a:endParaRPr lang="en-US"/>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304800" y="3921204"/>
            <a:ext cx="4616648" cy="1785104"/>
          </a:xfrm>
          <a:prstGeom prst="rect">
            <a:avLst/>
          </a:prstGeom>
        </p:spPr>
        <p:txBody>
          <a:bodyPr wrap="square">
            <a:spAutoFit/>
          </a:bodyPr>
          <a:lstStyle/>
          <a:p>
            <a:r>
              <a:rPr lang="en-US" sz="1100" b="1" dirty="0"/>
              <a:t>Figure </a:t>
            </a:r>
            <a:r>
              <a:rPr lang="en-US" sz="1100" b="1" dirty="0" smtClean="0"/>
              <a:t>4.8. </a:t>
            </a:r>
            <a:r>
              <a:rPr lang="en-US" sz="1100" dirty="0" smtClean="0"/>
              <a:t>Schematic changes of energetic conditions at semiconductor interfaces and their consequences for the valence-band spectra. The change of the surface dipole only shifts        (      ) and therefore the work function ɸ. Band bending,            , and changes of the doping,     ,shift both ɸ and the Fermi level with respect to the valence band edge.  </a:t>
            </a:r>
          </a:p>
          <a:p>
            <a:endParaRPr lang="en-US" sz="1100" dirty="0" smtClean="0"/>
          </a:p>
          <a:p>
            <a:r>
              <a:rPr lang="en-US" sz="1100" dirty="0"/>
              <a:t>Reproduced with permission from </a:t>
            </a:r>
            <a:r>
              <a:rPr lang="en-US" sz="1100" dirty="0" err="1"/>
              <a:t>Jaegermann</a:t>
            </a:r>
            <a:r>
              <a:rPr lang="en-US" sz="1100" dirty="0"/>
              <a:t>, W. "</a:t>
            </a:r>
            <a:r>
              <a:rPr lang="en-US" sz="1100" dirty="0">
                <a:hlinkClick r:id="rId3"/>
              </a:rPr>
              <a:t>The semiconductor/electrolyte interface: a surface science approach</a:t>
            </a:r>
            <a:r>
              <a:rPr lang="en-US" sz="1100" dirty="0"/>
              <a:t>". </a:t>
            </a:r>
            <a:r>
              <a:rPr lang="en-US" sz="1100" i="1" dirty="0"/>
              <a:t>Modern Aspects of Electrochemistry, Number 30</a:t>
            </a:r>
            <a:r>
              <a:rPr lang="en-US" sz="1100" dirty="0"/>
              <a:t> </a:t>
            </a:r>
            <a:r>
              <a:rPr lang="en-US" sz="1100" b="1" dirty="0"/>
              <a:t>1996</a:t>
            </a:r>
            <a:r>
              <a:rPr lang="en-US" sz="1100" dirty="0"/>
              <a:t>.</a:t>
            </a:r>
            <a:endParaRPr lang="es-ES" sz="1100" dirty="0" smtClean="0"/>
          </a:p>
          <a:p>
            <a:endParaRPr lang="en-US" sz="1100" dirty="0"/>
          </a:p>
        </p:txBody>
      </p:sp>
      <p:graphicFrame>
        <p:nvGraphicFramePr>
          <p:cNvPr id="26625" name="Object 1"/>
          <p:cNvGraphicFramePr>
            <a:graphicFrameLocks noChangeAspect="1"/>
          </p:cNvGraphicFramePr>
          <p:nvPr>
            <p:extLst>
              <p:ext uri="{D42A27DB-BD31-4B8C-83A1-F6EECF244321}">
                <p14:modId xmlns:p14="http://schemas.microsoft.com/office/powerpoint/2010/main" val="2497516353"/>
              </p:ext>
            </p:extLst>
          </p:nvPr>
        </p:nvGraphicFramePr>
        <p:xfrm>
          <a:off x="2209800" y="4267239"/>
          <a:ext cx="228600" cy="207963"/>
        </p:xfrm>
        <a:graphic>
          <a:graphicData uri="http://schemas.openxmlformats.org/presentationml/2006/ole">
            <mc:AlternateContent xmlns:mc="http://schemas.openxmlformats.org/markup-compatibility/2006">
              <mc:Choice xmlns:v="urn:schemas-microsoft-com:vml" Requires="v">
                <p:oleObj spid="_x0000_s26664" name="Ecuación" r:id="rId4" imgW="228600" imgH="228600" progId="Equation.3">
                  <p:embed/>
                </p:oleObj>
              </mc:Choice>
              <mc:Fallback>
                <p:oleObj name="Ecuación" r:id="rId4" imgW="228600" imgH="228600"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4267239"/>
                        <a:ext cx="228600"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6" name="Object 2"/>
          <p:cNvGraphicFramePr>
            <a:graphicFrameLocks noChangeAspect="1"/>
          </p:cNvGraphicFramePr>
          <p:nvPr>
            <p:extLst>
              <p:ext uri="{D42A27DB-BD31-4B8C-83A1-F6EECF244321}">
                <p14:modId xmlns:p14="http://schemas.microsoft.com/office/powerpoint/2010/main" val="1743681476"/>
              </p:ext>
            </p:extLst>
          </p:nvPr>
        </p:nvGraphicFramePr>
        <p:xfrm>
          <a:off x="2505174" y="4259302"/>
          <a:ext cx="215900" cy="215900"/>
        </p:xfrm>
        <a:graphic>
          <a:graphicData uri="http://schemas.openxmlformats.org/presentationml/2006/ole">
            <mc:AlternateContent xmlns:mc="http://schemas.openxmlformats.org/markup-compatibility/2006">
              <mc:Choice xmlns:v="urn:schemas-microsoft-com:vml" Requires="v">
                <p:oleObj spid="_x0000_s26665" name="Ecuación" r:id="rId6" imgW="215640" imgH="215640" progId="Equation.3">
                  <p:embed/>
                </p:oleObj>
              </mc:Choice>
              <mc:Fallback>
                <p:oleObj name="Ecuación" r:id="rId6" imgW="215640" imgH="21564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5174" y="4259302"/>
                        <a:ext cx="2159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8" name="Object 4"/>
          <p:cNvGraphicFramePr>
            <a:graphicFrameLocks noChangeAspect="1"/>
          </p:cNvGraphicFramePr>
          <p:nvPr>
            <p:extLst>
              <p:ext uri="{D42A27DB-BD31-4B8C-83A1-F6EECF244321}">
                <p14:modId xmlns:p14="http://schemas.microsoft.com/office/powerpoint/2010/main" val="4278457639"/>
              </p:ext>
            </p:extLst>
          </p:nvPr>
        </p:nvGraphicFramePr>
        <p:xfrm>
          <a:off x="1295400" y="4475202"/>
          <a:ext cx="304800" cy="228600"/>
        </p:xfrm>
        <a:graphic>
          <a:graphicData uri="http://schemas.openxmlformats.org/presentationml/2006/ole">
            <mc:AlternateContent xmlns:mc="http://schemas.openxmlformats.org/markup-compatibility/2006">
              <mc:Choice xmlns:v="urn:schemas-microsoft-com:vml" Requires="v">
                <p:oleObj spid="_x0000_s26666" name="Ecuación" r:id="rId8" imgW="304560" imgH="228600" progId="Equation.3">
                  <p:embed/>
                </p:oleObj>
              </mc:Choice>
              <mc:Fallback>
                <p:oleObj name="Ecuación" r:id="rId8" imgW="304560" imgH="2286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4475202"/>
                        <a:ext cx="304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9" name="Object 5"/>
          <p:cNvGraphicFramePr>
            <a:graphicFrameLocks noChangeAspect="1"/>
          </p:cNvGraphicFramePr>
          <p:nvPr>
            <p:extLst>
              <p:ext uri="{D42A27DB-BD31-4B8C-83A1-F6EECF244321}">
                <p14:modId xmlns:p14="http://schemas.microsoft.com/office/powerpoint/2010/main" val="2880162346"/>
              </p:ext>
            </p:extLst>
          </p:nvPr>
        </p:nvGraphicFramePr>
        <p:xfrm>
          <a:off x="3124200" y="4465042"/>
          <a:ext cx="292100" cy="228600"/>
        </p:xfrm>
        <a:graphic>
          <a:graphicData uri="http://schemas.openxmlformats.org/presentationml/2006/ole">
            <mc:AlternateContent xmlns:mc="http://schemas.openxmlformats.org/markup-compatibility/2006">
              <mc:Choice xmlns:v="urn:schemas-microsoft-com:vml" Requires="v">
                <p:oleObj spid="_x0000_s26667" name="Ecuación" r:id="rId10" imgW="291960" imgH="228600" progId="Equation.3">
                  <p:embed/>
                </p:oleObj>
              </mc:Choice>
              <mc:Fallback>
                <p:oleObj name="Ecuación" r:id="rId10" imgW="291960" imgH="22860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24200" y="4465042"/>
                        <a:ext cx="2921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6630" name="Picture 6" descr="C:\Users\Carmen\Dropbox (DISPOSITIVOS FOTO)\book energy (1)\part 1\figs files\figs 4 work function\4 8.tif"/>
          <p:cNvPicPr>
            <a:picLocks noChangeAspect="1" noChangeArrowheads="1"/>
          </p:cNvPicPr>
          <p:nvPr/>
        </p:nvPicPr>
        <p:blipFill>
          <a:blip r:embed="rId12" cstate="print"/>
          <a:srcRect/>
          <a:stretch>
            <a:fillRect/>
          </a:stretch>
        </p:blipFill>
        <p:spPr bwMode="auto">
          <a:xfrm>
            <a:off x="4800600" y="30479"/>
            <a:ext cx="4101421" cy="5704573"/>
          </a:xfrm>
          <a:prstGeom prst="rect">
            <a:avLst/>
          </a:prstGeom>
          <a:noFill/>
        </p:spPr>
      </p:pic>
      <p:sp>
        <p:nvSpPr>
          <p:cNvPr id="4"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66794934"/>
              </p:ext>
            </p:extLst>
          </p:nvPr>
        </p:nvGraphicFramePr>
        <p:xfrm>
          <a:off x="228600" y="1371600"/>
          <a:ext cx="1619250" cy="247650"/>
        </p:xfrm>
        <a:graphic>
          <a:graphicData uri="http://schemas.openxmlformats.org/presentationml/2006/ole">
            <mc:AlternateContent xmlns:mc="http://schemas.openxmlformats.org/markup-compatibility/2006">
              <mc:Choice xmlns:v="urn:schemas-microsoft-com:vml" Requires="v">
                <p:oleObj spid="_x0000_s26668" name="Equation" r:id="rId13" imgW="1473200" imgH="241300" progId="Equation.3">
                  <p:embed/>
                </p:oleObj>
              </mc:Choice>
              <mc:Fallback>
                <p:oleObj name="Equation" r:id="rId13" imgW="1473200" imgH="241300" progId="Equation.3">
                  <p:embed/>
                  <p:pic>
                    <p:nvPicPr>
                      <p:cNvPr id="0" name="Object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8600" y="1371600"/>
                        <a:ext cx="161925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75498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26" y="5943600"/>
            <a:ext cx="8229600" cy="808309"/>
          </a:xfrm>
        </p:spPr>
        <p:txBody>
          <a:bodyPr>
            <a:noAutofit/>
          </a:bodyPr>
          <a:lstStyle/>
          <a:p>
            <a:pPr algn="l"/>
            <a:r>
              <a:rPr lang="en-US" sz="1050" dirty="0" smtClean="0"/>
              <a:t>Reproduced with permission from Braun, S.; </a:t>
            </a:r>
            <a:r>
              <a:rPr lang="en-US" sz="1050" dirty="0" err="1" smtClean="0"/>
              <a:t>Jong</a:t>
            </a:r>
            <a:r>
              <a:rPr lang="en-US" sz="1050" dirty="0" smtClean="0"/>
              <a:t>, M. P. d.; </a:t>
            </a:r>
            <a:r>
              <a:rPr lang="en-US" sz="1050" dirty="0" err="1" smtClean="0"/>
              <a:t>Osikowicz</a:t>
            </a:r>
            <a:r>
              <a:rPr lang="en-US" sz="1050" dirty="0" smtClean="0"/>
              <a:t>, W.; </a:t>
            </a:r>
            <a:r>
              <a:rPr lang="en-US" sz="1050" dirty="0" err="1" smtClean="0"/>
              <a:t>Salaneck</a:t>
            </a:r>
            <a:r>
              <a:rPr lang="en-US" sz="1050" dirty="0" smtClean="0"/>
              <a:t>, W. R. "</a:t>
            </a:r>
            <a:r>
              <a:rPr lang="en-US" sz="1050" dirty="0" smtClean="0">
                <a:hlinkClick r:id="rId2"/>
              </a:rPr>
              <a:t>Influence of the electrode work function on the energy level alignment at organic-organic interfaces</a:t>
            </a:r>
            <a:r>
              <a:rPr lang="en-US" sz="1050" dirty="0" smtClean="0"/>
              <a:t>". </a:t>
            </a:r>
            <a:r>
              <a:rPr lang="en-US" sz="1050" i="1" dirty="0" smtClean="0"/>
              <a:t>Applied Physics Letters</a:t>
            </a:r>
            <a:r>
              <a:rPr lang="en-US" sz="1050" dirty="0" smtClean="0"/>
              <a:t> </a:t>
            </a:r>
            <a:r>
              <a:rPr lang="en-US" sz="1050" b="1" dirty="0" smtClean="0"/>
              <a:t>2007</a:t>
            </a:r>
            <a:r>
              <a:rPr lang="en-US" sz="1050" dirty="0" smtClean="0"/>
              <a:t>, </a:t>
            </a:r>
            <a:r>
              <a:rPr lang="en-US" sz="1050" i="1" dirty="0" smtClean="0"/>
              <a:t>91</a:t>
            </a:r>
            <a:r>
              <a:rPr lang="en-US" sz="1050" dirty="0" smtClean="0"/>
              <a:t>, 202108.</a:t>
            </a:r>
            <a:br>
              <a:rPr lang="en-US" sz="1050" dirty="0" smtClean="0"/>
            </a:br>
            <a:r>
              <a:rPr lang="en-US" sz="1050" dirty="0" smtClean="0"/>
              <a:t/>
            </a:r>
            <a:br>
              <a:rPr lang="en-US" sz="1050" dirty="0" smtClean="0"/>
            </a:br>
            <a:r>
              <a:rPr lang="en-US" sz="1050" dirty="0" smtClean="0"/>
              <a:t>Juan Bisquert  </a:t>
            </a:r>
            <a:r>
              <a:rPr lang="en-US" sz="1050" i="1" dirty="0" smtClean="0"/>
              <a:t>Nanostructured </a:t>
            </a:r>
            <a:r>
              <a:rPr lang="en-US" sz="1050" i="1" dirty="0"/>
              <a:t>Energy Devices: Equilibrium Concepts and Kinetics </a:t>
            </a:r>
            <a:r>
              <a:rPr lang="en-US" sz="1050" dirty="0"/>
              <a:t/>
            </a:r>
            <a:br>
              <a:rPr lang="en-US" sz="1050" dirty="0"/>
            </a:br>
            <a:r>
              <a:rPr lang="en-US" sz="1050" dirty="0" smtClean="0"/>
              <a:t>CRC Press</a:t>
            </a:r>
            <a:endParaRPr lang="en-US" sz="1050" dirty="0"/>
          </a:p>
        </p:txBody>
      </p:sp>
      <p:cxnSp>
        <p:nvCxnSpPr>
          <p:cNvPr id="9" name="Straight Connector 8"/>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514D3E-DFA2-41DA-9E70-573401C2683A}" type="slidenum">
              <a:rPr lang="en-US" smtClean="0"/>
              <a:pPr/>
              <a:t>12</a:t>
            </a:fld>
            <a:endParaRPr lang="en-US"/>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533400" y="5410200"/>
            <a:ext cx="8126018" cy="430887"/>
          </a:xfrm>
          <a:prstGeom prst="rect">
            <a:avLst/>
          </a:prstGeom>
        </p:spPr>
        <p:txBody>
          <a:bodyPr wrap="square">
            <a:spAutoFit/>
          </a:bodyPr>
          <a:lstStyle/>
          <a:p>
            <a:r>
              <a:rPr lang="en-US" sz="1100" b="1" dirty="0"/>
              <a:t>Figure </a:t>
            </a:r>
            <a:r>
              <a:rPr lang="en-US" sz="1100" b="1" dirty="0" smtClean="0"/>
              <a:t>4.9. </a:t>
            </a:r>
            <a:r>
              <a:rPr lang="en-US" sz="1100" dirty="0" smtClean="0"/>
              <a:t>UPS spectra and the corresponding diagrams of energy level alignment of interfaces (a) PEDOT-PFESA/CBP/m-MTDATA (b) Si/</a:t>
            </a:r>
            <a:r>
              <a:rPr lang="en-US" sz="1100" dirty="0" err="1" smtClean="0"/>
              <a:t>SiO</a:t>
            </a:r>
            <a:r>
              <a:rPr lang="en-US" sz="1100" baseline="-25000" dirty="0" err="1" smtClean="0"/>
              <a:t>x</a:t>
            </a:r>
            <a:r>
              <a:rPr lang="en-US" sz="1100" dirty="0" smtClean="0"/>
              <a:t>/CBP/</a:t>
            </a:r>
            <a:r>
              <a:rPr lang="en-US" sz="1100" i="1" dirty="0" smtClean="0"/>
              <a:t>m</a:t>
            </a:r>
            <a:r>
              <a:rPr lang="en-US" sz="1100" dirty="0" smtClean="0"/>
              <a:t>-MTDATA.  </a:t>
            </a:r>
            <a:endParaRPr lang="en-US" sz="1100" dirty="0"/>
          </a:p>
        </p:txBody>
      </p:sp>
      <p:pic>
        <p:nvPicPr>
          <p:cNvPr id="7" name="Picture 4" descr="C:\Users\Carmen\Dropbox (DISPOSITIVOS FOTO)\book energy (1)\part 1\figs files\figs 4 work function\4 9 1.tif"/>
          <p:cNvPicPr>
            <a:picLocks noChangeAspect="1" noChangeArrowheads="1"/>
          </p:cNvPicPr>
          <p:nvPr/>
        </p:nvPicPr>
        <p:blipFill>
          <a:blip r:embed="rId3" cstate="print"/>
          <a:srcRect/>
          <a:stretch>
            <a:fillRect/>
          </a:stretch>
        </p:blipFill>
        <p:spPr bwMode="auto">
          <a:xfrm>
            <a:off x="838200" y="2209800"/>
            <a:ext cx="3454201" cy="1828800"/>
          </a:xfrm>
          <a:prstGeom prst="rect">
            <a:avLst/>
          </a:prstGeom>
          <a:noFill/>
        </p:spPr>
      </p:pic>
      <p:pic>
        <p:nvPicPr>
          <p:cNvPr id="7173" name="Picture 5" descr="C:\Users\Carmen\Dropbox (DISPOSITIVOS FOTO)\book energy (1)\part 1\figs files\figs 4 work function\4 9 2.tif"/>
          <p:cNvPicPr>
            <a:picLocks noChangeAspect="1" noChangeArrowheads="1"/>
          </p:cNvPicPr>
          <p:nvPr/>
        </p:nvPicPr>
        <p:blipFill>
          <a:blip r:embed="rId4" cstate="print"/>
          <a:srcRect/>
          <a:stretch>
            <a:fillRect/>
          </a:stretch>
        </p:blipFill>
        <p:spPr bwMode="auto">
          <a:xfrm>
            <a:off x="4800600" y="2195513"/>
            <a:ext cx="3304733" cy="1766887"/>
          </a:xfrm>
          <a:prstGeom prst="rect">
            <a:avLst/>
          </a:prstGeom>
          <a:noFill/>
        </p:spPr>
      </p:pic>
    </p:spTree>
    <p:extLst>
      <p:ext uri="{BB962C8B-B14F-4D97-AF65-F5344CB8AC3E}">
        <p14:creationId xmlns:p14="http://schemas.microsoft.com/office/powerpoint/2010/main" val="1375498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26" y="6172200"/>
            <a:ext cx="8229600" cy="579709"/>
          </a:xfrm>
        </p:spPr>
        <p:txBody>
          <a:bodyPr>
            <a:noAutofit/>
          </a:bodyPr>
          <a:lstStyle/>
          <a:p>
            <a:pPr algn="l"/>
            <a:r>
              <a:rPr lang="en-US" sz="1050" dirty="0" smtClean="0"/>
              <a:t/>
            </a:r>
            <a:br>
              <a:rPr lang="en-US" sz="1050" dirty="0" smtClean="0"/>
            </a:br>
            <a:r>
              <a:rPr lang="en-US" sz="1050" dirty="0" smtClean="0"/>
              <a:t/>
            </a:r>
            <a:br>
              <a:rPr lang="en-US" sz="1050" dirty="0" smtClean="0"/>
            </a:br>
            <a:r>
              <a:rPr lang="en-US" sz="1050" dirty="0" smtClean="0"/>
              <a:t>Juan Bisquert  </a:t>
            </a:r>
            <a:r>
              <a:rPr lang="en-US" sz="1050" i="1" dirty="0" smtClean="0"/>
              <a:t>Nanostructured </a:t>
            </a:r>
            <a:r>
              <a:rPr lang="en-US" sz="1050" i="1" dirty="0"/>
              <a:t>Energy Devices: Equilibrium Concepts and Kinetics </a:t>
            </a:r>
            <a:r>
              <a:rPr lang="en-US" sz="1050" dirty="0"/>
              <a:t/>
            </a:r>
            <a:br>
              <a:rPr lang="en-US" sz="1050" dirty="0"/>
            </a:br>
            <a:r>
              <a:rPr lang="en-US" sz="1050" dirty="0" smtClean="0"/>
              <a:t>CRC Press</a:t>
            </a:r>
            <a:endParaRPr lang="en-US" sz="1050" dirty="0"/>
          </a:p>
        </p:txBody>
      </p:sp>
      <p:cxnSp>
        <p:nvCxnSpPr>
          <p:cNvPr id="9" name="Straight Connector 8"/>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514D3E-DFA2-41DA-9E70-573401C2683A}" type="slidenum">
              <a:rPr lang="en-US" smtClean="0"/>
              <a:pPr/>
              <a:t>13</a:t>
            </a:fld>
            <a:endParaRPr lang="en-US"/>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4267200" y="3886200"/>
            <a:ext cx="4773218" cy="1438855"/>
          </a:xfrm>
          <a:prstGeom prst="rect">
            <a:avLst/>
          </a:prstGeom>
        </p:spPr>
        <p:txBody>
          <a:bodyPr wrap="square">
            <a:spAutoFit/>
          </a:bodyPr>
          <a:lstStyle/>
          <a:p>
            <a:r>
              <a:rPr lang="en-US" sz="1100" b="1" dirty="0"/>
              <a:t>Figure </a:t>
            </a:r>
            <a:r>
              <a:rPr lang="en-US" sz="1100" b="1" dirty="0" smtClean="0"/>
              <a:t>4.10.</a:t>
            </a:r>
            <a:r>
              <a:rPr lang="en-US" sz="1100" dirty="0" smtClean="0"/>
              <a:t> Equilibration of a metal with a semiconductor showing different types of contacts and the corresponding energy barriers for injection of electrons (</a:t>
            </a:r>
            <a:r>
              <a:rPr lang="en-US" sz="1100" dirty="0" err="1" smtClean="0"/>
              <a:t>ɸ</a:t>
            </a:r>
            <a:r>
              <a:rPr lang="en-US" sz="1100" i="1" baseline="-25000" dirty="0" err="1" smtClean="0"/>
              <a:t>B,n</a:t>
            </a:r>
            <a:r>
              <a:rPr lang="en-US" sz="1100" dirty="0" smtClean="0"/>
              <a:t> ) and holes (</a:t>
            </a:r>
            <a:r>
              <a:rPr lang="en-US" sz="1100" dirty="0" err="1" smtClean="0"/>
              <a:t>ɸ</a:t>
            </a:r>
            <a:r>
              <a:rPr lang="en-US" sz="1100" i="1" baseline="-25000" dirty="0" err="1" smtClean="0"/>
              <a:t>B,p</a:t>
            </a:r>
            <a:r>
              <a:rPr lang="en-US" sz="1100" dirty="0" smtClean="0"/>
              <a:t> ) at the metal-semiconductor interface and the built-in potential (       ). (a) The separate materials. (b) Common VL at the interface. (c) An interfacial dipole raises the levels of the semiconductor and increases the barrier for electron injection and the built-in potential</a:t>
            </a:r>
            <a:r>
              <a:rPr lang="en-US" sz="1100" dirty="0"/>
              <a:t>. © Juan Bisquert</a:t>
            </a:r>
            <a:endParaRPr lang="es-ES" sz="1100" dirty="0" smtClean="0"/>
          </a:p>
          <a:p>
            <a:endParaRPr lang="es-ES" sz="1100" dirty="0" smtClean="0"/>
          </a:p>
        </p:txBody>
      </p:sp>
      <p:pic>
        <p:nvPicPr>
          <p:cNvPr id="31745" name="Picture 1" descr="C:\Users\Carmen\Dropbox (DISPOSITIVOS FOTO)\book energy (1)\part 1\figs files\figs 4 work function\4 10.tif"/>
          <p:cNvPicPr>
            <a:picLocks noChangeAspect="1" noChangeArrowheads="1"/>
          </p:cNvPicPr>
          <p:nvPr/>
        </p:nvPicPr>
        <p:blipFill>
          <a:blip r:embed="rId3" cstate="print"/>
          <a:srcRect/>
          <a:stretch>
            <a:fillRect/>
          </a:stretch>
        </p:blipFill>
        <p:spPr bwMode="auto">
          <a:xfrm>
            <a:off x="3886200" y="184666"/>
            <a:ext cx="5076825" cy="3570287"/>
          </a:xfrm>
          <a:prstGeom prst="rect">
            <a:avLst/>
          </a:prstGeom>
          <a:noFill/>
        </p:spPr>
      </p:pic>
      <p:graphicFrame>
        <p:nvGraphicFramePr>
          <p:cNvPr id="31746" name="Object 2"/>
          <p:cNvGraphicFramePr>
            <a:graphicFrameLocks noChangeAspect="1"/>
          </p:cNvGraphicFramePr>
          <p:nvPr>
            <p:extLst>
              <p:ext uri="{D42A27DB-BD31-4B8C-83A1-F6EECF244321}">
                <p14:modId xmlns:p14="http://schemas.microsoft.com/office/powerpoint/2010/main" val="296850549"/>
              </p:ext>
            </p:extLst>
          </p:nvPr>
        </p:nvGraphicFramePr>
        <p:xfrm>
          <a:off x="5410200" y="4410536"/>
          <a:ext cx="190500" cy="228600"/>
        </p:xfrm>
        <a:graphic>
          <a:graphicData uri="http://schemas.openxmlformats.org/presentationml/2006/ole">
            <mc:AlternateContent xmlns:mc="http://schemas.openxmlformats.org/markup-compatibility/2006">
              <mc:Choice xmlns:v="urn:schemas-microsoft-com:vml" Requires="v">
                <p:oleObj spid="_x0000_s31769" name="Ecuación" r:id="rId4" imgW="190440" imgH="228600" progId="Equation.3">
                  <p:embed/>
                </p:oleObj>
              </mc:Choice>
              <mc:Fallback>
                <p:oleObj name="Ecuación" r:id="rId4" imgW="190440" imgH="228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4410536"/>
                        <a:ext cx="190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0" y="0"/>
            <a:ext cx="2102242" cy="369332"/>
          </a:xfrm>
          <a:prstGeom prst="rect">
            <a:avLst/>
          </a:prstGeom>
        </p:spPr>
        <p:txBody>
          <a:bodyPr wrap="none">
            <a:spAutoFit/>
          </a:bodyPr>
          <a:lstStyle/>
          <a:p>
            <a:r>
              <a:rPr lang="en-US" b="1" dirty="0"/>
              <a:t>5. Injection barriers </a:t>
            </a:r>
          </a:p>
        </p:txBody>
      </p:sp>
      <p:sp>
        <p:nvSpPr>
          <p:cNvPr id="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140137846"/>
              </p:ext>
            </p:extLst>
          </p:nvPr>
        </p:nvGraphicFramePr>
        <p:xfrm>
          <a:off x="152400" y="1219200"/>
          <a:ext cx="1076325" cy="247650"/>
        </p:xfrm>
        <a:graphic>
          <a:graphicData uri="http://schemas.openxmlformats.org/presentationml/2006/ole">
            <mc:AlternateContent xmlns:mc="http://schemas.openxmlformats.org/markup-compatibility/2006">
              <mc:Choice xmlns:v="urn:schemas-microsoft-com:vml" Requires="v">
                <p:oleObj spid="_x0000_s31770" name="Equation" r:id="rId6" imgW="1066800" imgH="241300" progId="Equation.3">
                  <p:embed/>
                </p:oleObj>
              </mc:Choice>
              <mc:Fallback>
                <p:oleObj name="Equation" r:id="rId6" imgW="1066800" imgH="2413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219200"/>
                        <a:ext cx="1076325"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102044" y="457200"/>
            <a:ext cx="4572000" cy="276999"/>
          </a:xfrm>
          <a:prstGeom prst="rect">
            <a:avLst/>
          </a:prstGeom>
        </p:spPr>
        <p:txBody>
          <a:bodyPr>
            <a:spAutoFit/>
          </a:bodyPr>
          <a:lstStyle/>
          <a:p>
            <a:r>
              <a:rPr lang="en-US" sz="1200" i="1" dirty="0"/>
              <a:t>vacuum level alignment rule </a:t>
            </a:r>
            <a:r>
              <a:rPr lang="en-US" sz="1200" dirty="0"/>
              <a:t>or the </a:t>
            </a:r>
            <a:r>
              <a:rPr lang="en-US" sz="1200" i="1" dirty="0"/>
              <a:t>Mott-Schottky (MS) rule</a:t>
            </a:r>
            <a:r>
              <a:rPr lang="en-US" sz="1200" dirty="0"/>
              <a:t>. </a:t>
            </a:r>
          </a:p>
        </p:txBody>
      </p:sp>
      <p:sp>
        <p:nvSpPr>
          <p:cNvPr id="1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627875892"/>
              </p:ext>
            </p:extLst>
          </p:nvPr>
        </p:nvGraphicFramePr>
        <p:xfrm>
          <a:off x="102044" y="1600200"/>
          <a:ext cx="1114425" cy="247650"/>
        </p:xfrm>
        <a:graphic>
          <a:graphicData uri="http://schemas.openxmlformats.org/presentationml/2006/ole">
            <mc:AlternateContent xmlns:mc="http://schemas.openxmlformats.org/markup-compatibility/2006">
              <mc:Choice xmlns:v="urn:schemas-microsoft-com:vml" Requires="v">
                <p:oleObj spid="_x0000_s31771" name="Equation" r:id="rId8" imgW="1104900" imgH="241300" progId="Equation.3">
                  <p:embed/>
                </p:oleObj>
              </mc:Choice>
              <mc:Fallback>
                <p:oleObj name="Equation" r:id="rId8" imgW="1104900" imgH="241300"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044" y="1600200"/>
                        <a:ext cx="1114425"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653595271"/>
              </p:ext>
            </p:extLst>
          </p:nvPr>
        </p:nvGraphicFramePr>
        <p:xfrm>
          <a:off x="127444" y="2057400"/>
          <a:ext cx="1247775" cy="428625"/>
        </p:xfrm>
        <a:graphic>
          <a:graphicData uri="http://schemas.openxmlformats.org/presentationml/2006/ole">
            <mc:AlternateContent xmlns:mc="http://schemas.openxmlformats.org/markup-compatibility/2006">
              <mc:Choice xmlns:v="urn:schemas-microsoft-com:vml" Requires="v">
                <p:oleObj spid="_x0000_s31772" name="Equation" r:id="rId10" imgW="1257300" imgH="431800" progId="Equation.3">
                  <p:embed/>
                </p:oleObj>
              </mc:Choice>
              <mc:Fallback>
                <p:oleObj name="Equation" r:id="rId10" imgW="1257300" imgH="431800" progId="Equation.3">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7444" y="2057400"/>
                        <a:ext cx="1247775"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p:cNvSpPr/>
          <p:nvPr/>
        </p:nvSpPr>
        <p:spPr>
          <a:xfrm>
            <a:off x="6653808" y="76200"/>
            <a:ext cx="2490191" cy="18288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75498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26" y="5943600"/>
            <a:ext cx="8229600" cy="808309"/>
          </a:xfrm>
        </p:spPr>
        <p:txBody>
          <a:bodyPr>
            <a:noAutofit/>
          </a:bodyPr>
          <a:lstStyle/>
          <a:p>
            <a:pPr algn="l"/>
            <a:r>
              <a:rPr lang="en-US" sz="1050" dirty="0" smtClean="0"/>
              <a:t/>
            </a:r>
            <a:br>
              <a:rPr lang="en-US" sz="1050" dirty="0" smtClean="0"/>
            </a:br>
            <a:r>
              <a:rPr lang="en-US" sz="1050" dirty="0" smtClean="0"/>
              <a:t/>
            </a:r>
            <a:br>
              <a:rPr lang="en-US" sz="1050" dirty="0" smtClean="0"/>
            </a:br>
            <a:r>
              <a:rPr lang="en-US" sz="1050" dirty="0" smtClean="0"/>
              <a:t>Juan Bisquert  </a:t>
            </a:r>
            <a:r>
              <a:rPr lang="en-US" sz="1050" i="1" dirty="0" smtClean="0"/>
              <a:t>Nanostructured </a:t>
            </a:r>
            <a:r>
              <a:rPr lang="en-US" sz="1050" i="1" dirty="0"/>
              <a:t>Energy Devices: Equilibrium Concepts and Kinetics </a:t>
            </a:r>
            <a:r>
              <a:rPr lang="en-US" sz="1050" dirty="0"/>
              <a:t/>
            </a:r>
            <a:br>
              <a:rPr lang="en-US" sz="1050" dirty="0"/>
            </a:br>
            <a:r>
              <a:rPr lang="en-US" sz="1050" dirty="0" smtClean="0"/>
              <a:t>CRC Press</a:t>
            </a:r>
            <a:endParaRPr lang="en-US" sz="1050" dirty="0"/>
          </a:p>
        </p:txBody>
      </p:sp>
      <p:cxnSp>
        <p:nvCxnSpPr>
          <p:cNvPr id="9" name="Straight Connector 8"/>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514D3E-DFA2-41DA-9E70-573401C2683A}" type="slidenum">
              <a:rPr lang="en-US" smtClean="0"/>
              <a:pPr/>
              <a:t>14</a:t>
            </a:fld>
            <a:endParaRPr lang="en-US"/>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4419600" y="3733800"/>
            <a:ext cx="4011218" cy="1785104"/>
          </a:xfrm>
          <a:prstGeom prst="rect">
            <a:avLst/>
          </a:prstGeom>
        </p:spPr>
        <p:txBody>
          <a:bodyPr wrap="square">
            <a:spAutoFit/>
          </a:bodyPr>
          <a:lstStyle/>
          <a:p>
            <a:r>
              <a:rPr lang="en-US" sz="1100" b="1" dirty="0"/>
              <a:t>Figure </a:t>
            </a:r>
            <a:r>
              <a:rPr lang="en-US" sz="1100" b="1" dirty="0" smtClean="0"/>
              <a:t>4.11.</a:t>
            </a:r>
            <a:r>
              <a:rPr lang="en-US" sz="1100" dirty="0" smtClean="0"/>
              <a:t> Hole barrier measured by UPS at polymer-on-substrate interfaces plotted as a function of substrate work function for F8 (square) and TFB (triangle). The data points fit on the vacuum level alignment, or </a:t>
            </a:r>
            <a:r>
              <a:rPr lang="en-US" sz="1100" dirty="0" err="1" smtClean="0"/>
              <a:t>Schottky</a:t>
            </a:r>
            <a:r>
              <a:rPr lang="en-US" sz="1100" dirty="0" smtClean="0"/>
              <a:t>–Mott, line. Inset: schematic energy diagram. </a:t>
            </a:r>
          </a:p>
          <a:p>
            <a:endParaRPr lang="en-US" sz="1100" dirty="0"/>
          </a:p>
          <a:p>
            <a:r>
              <a:rPr lang="en-US" sz="1100" dirty="0"/>
              <a:t>Reproduced with permission from Hwang, J.; Wan, A.; Kahn, A. "</a:t>
            </a:r>
            <a:r>
              <a:rPr lang="en-US" sz="1100" dirty="0">
                <a:hlinkClick r:id="rId3"/>
              </a:rPr>
              <a:t>Energetics of metal/organic interfaces: New experiments and assessment of the field</a:t>
            </a:r>
            <a:r>
              <a:rPr lang="en-US" sz="1100" dirty="0"/>
              <a:t>". </a:t>
            </a:r>
            <a:r>
              <a:rPr lang="en-US" sz="1100" i="1" dirty="0"/>
              <a:t>Materials Science and Engineering: R: Reports</a:t>
            </a:r>
            <a:r>
              <a:rPr lang="en-US" sz="1100" dirty="0"/>
              <a:t> </a:t>
            </a:r>
            <a:r>
              <a:rPr lang="en-US" sz="1100" b="1" dirty="0"/>
              <a:t>2009</a:t>
            </a:r>
            <a:r>
              <a:rPr lang="en-US" sz="1100" dirty="0"/>
              <a:t>, </a:t>
            </a:r>
            <a:r>
              <a:rPr lang="en-US" sz="1100" i="1" dirty="0"/>
              <a:t>64</a:t>
            </a:r>
            <a:r>
              <a:rPr lang="en-US" sz="1100" dirty="0"/>
              <a:t>, 1-31</a:t>
            </a:r>
            <a:r>
              <a:rPr lang="en-US" sz="1100" dirty="0" smtClean="0"/>
              <a:t>.</a:t>
            </a:r>
            <a:r>
              <a:rPr lang="en-US" sz="1100" dirty="0"/>
              <a:t> </a:t>
            </a:r>
          </a:p>
        </p:txBody>
      </p:sp>
      <p:pic>
        <p:nvPicPr>
          <p:cNvPr id="30721" name="Picture 1" descr="C:\Users\Carmen\Dropbox (DISPOSITIVOS FOTO)\book energy (1)\part 1\figs files\figs 4 work function\4 11.tiff"/>
          <p:cNvPicPr>
            <a:picLocks noChangeAspect="1" noChangeArrowheads="1"/>
          </p:cNvPicPr>
          <p:nvPr/>
        </p:nvPicPr>
        <p:blipFill>
          <a:blip r:embed="rId4" cstate="print"/>
          <a:srcRect/>
          <a:stretch>
            <a:fillRect/>
          </a:stretch>
        </p:blipFill>
        <p:spPr bwMode="auto">
          <a:xfrm>
            <a:off x="4597400" y="381000"/>
            <a:ext cx="3743325" cy="3071599"/>
          </a:xfrm>
          <a:prstGeom prst="rect">
            <a:avLst/>
          </a:prstGeom>
          <a:noFill/>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802317161"/>
              </p:ext>
            </p:extLst>
          </p:nvPr>
        </p:nvGraphicFramePr>
        <p:xfrm>
          <a:off x="524312" y="990600"/>
          <a:ext cx="685800" cy="466725"/>
        </p:xfrm>
        <a:graphic>
          <a:graphicData uri="http://schemas.openxmlformats.org/presentationml/2006/ole">
            <mc:AlternateContent xmlns:mc="http://schemas.openxmlformats.org/markup-compatibility/2006">
              <mc:Choice xmlns:v="urn:schemas-microsoft-com:vml" Requires="v">
                <p:oleObj spid="_x0000_s37904" name="Equation" r:id="rId5" imgW="685800" imgH="457200" progId="Equation.3">
                  <p:embed/>
                </p:oleObj>
              </mc:Choice>
              <mc:Fallback>
                <p:oleObj name="Equation" r:id="rId5" imgW="685800" imgH="45720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312" y="990600"/>
                        <a:ext cx="685800"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152400" y="2590800"/>
            <a:ext cx="3886200" cy="461665"/>
          </a:xfrm>
          <a:prstGeom prst="rect">
            <a:avLst/>
          </a:prstGeom>
        </p:spPr>
        <p:txBody>
          <a:bodyPr wrap="square">
            <a:spAutoFit/>
          </a:bodyPr>
          <a:lstStyle/>
          <a:p>
            <a:r>
              <a:rPr lang="en-US" sz="1200" dirty="0"/>
              <a:t>One way to form an ohmic contact is to obtain a small injection </a:t>
            </a:r>
            <a:r>
              <a:rPr lang="en-US" sz="1200" dirty="0" smtClean="0"/>
              <a:t>barrier.</a:t>
            </a:r>
            <a:endParaRPr lang="en-US" sz="1200" dirty="0"/>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931141451"/>
              </p:ext>
            </p:extLst>
          </p:nvPr>
        </p:nvGraphicFramePr>
        <p:xfrm>
          <a:off x="304800" y="3452599"/>
          <a:ext cx="1323975" cy="238125"/>
        </p:xfrm>
        <a:graphic>
          <a:graphicData uri="http://schemas.openxmlformats.org/presentationml/2006/ole">
            <mc:AlternateContent xmlns:mc="http://schemas.openxmlformats.org/markup-compatibility/2006">
              <mc:Choice xmlns:v="urn:schemas-microsoft-com:vml" Requires="v">
                <p:oleObj spid="_x0000_s37905" name="Equation" r:id="rId7" imgW="1320227" imgH="241195" progId="Equation.3">
                  <p:embed/>
                </p:oleObj>
              </mc:Choice>
              <mc:Fallback>
                <p:oleObj name="Equation" r:id="rId7" imgW="1320227" imgH="241195"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3452599"/>
                        <a:ext cx="1323975"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131160628"/>
              </p:ext>
            </p:extLst>
          </p:nvPr>
        </p:nvGraphicFramePr>
        <p:xfrm>
          <a:off x="304800" y="4038600"/>
          <a:ext cx="1543050" cy="419100"/>
        </p:xfrm>
        <a:graphic>
          <a:graphicData uri="http://schemas.openxmlformats.org/presentationml/2006/ole">
            <mc:AlternateContent xmlns:mc="http://schemas.openxmlformats.org/markup-compatibility/2006">
              <mc:Choice xmlns:v="urn:schemas-microsoft-com:vml" Requires="v">
                <p:oleObj spid="_x0000_s37906" name="Equation" r:id="rId9" imgW="1549400" imgH="419100" progId="Equation.3">
                  <p:embed/>
                </p:oleObj>
              </mc:Choice>
              <mc:Fallback>
                <p:oleObj name="Equation" r:id="rId9" imgW="1549400" imgH="4191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4038600"/>
                        <a:ext cx="154305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75498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26" y="6172200"/>
            <a:ext cx="8229600" cy="579709"/>
          </a:xfrm>
        </p:spPr>
        <p:txBody>
          <a:bodyPr>
            <a:noAutofit/>
          </a:bodyPr>
          <a:lstStyle/>
          <a:p>
            <a:pPr algn="l"/>
            <a:r>
              <a:rPr lang="en-US" sz="1050" dirty="0" smtClean="0"/>
              <a:t/>
            </a:r>
            <a:br>
              <a:rPr lang="en-US" sz="1050" dirty="0" smtClean="0"/>
            </a:br>
            <a:r>
              <a:rPr lang="en-US" sz="1050" dirty="0" smtClean="0"/>
              <a:t/>
            </a:r>
            <a:br>
              <a:rPr lang="en-US" sz="1050" dirty="0" smtClean="0"/>
            </a:br>
            <a:r>
              <a:rPr lang="en-US" sz="1050" dirty="0" smtClean="0"/>
              <a:t>Juan Bisquert  </a:t>
            </a:r>
            <a:r>
              <a:rPr lang="en-US" sz="1050" i="1" dirty="0" smtClean="0"/>
              <a:t>Nanostructured </a:t>
            </a:r>
            <a:r>
              <a:rPr lang="en-US" sz="1050" i="1" dirty="0"/>
              <a:t>Energy Devices: Equilibrium Concepts and Kinetics </a:t>
            </a:r>
            <a:r>
              <a:rPr lang="en-US" sz="1050" dirty="0"/>
              <a:t/>
            </a:r>
            <a:br>
              <a:rPr lang="en-US" sz="1050" dirty="0"/>
            </a:br>
            <a:r>
              <a:rPr lang="en-US" sz="1050" dirty="0" smtClean="0"/>
              <a:t>CRC Press</a:t>
            </a:r>
            <a:endParaRPr lang="en-US" sz="1050" dirty="0"/>
          </a:p>
        </p:txBody>
      </p:sp>
      <p:cxnSp>
        <p:nvCxnSpPr>
          <p:cNvPr id="9" name="Straight Connector 8"/>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514D3E-DFA2-41DA-9E70-573401C2683A}" type="slidenum">
              <a:rPr lang="en-US" smtClean="0"/>
              <a:pPr/>
              <a:t>15</a:t>
            </a:fld>
            <a:endParaRPr lang="en-US"/>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4267200" y="3886200"/>
            <a:ext cx="4773218" cy="1438855"/>
          </a:xfrm>
          <a:prstGeom prst="rect">
            <a:avLst/>
          </a:prstGeom>
        </p:spPr>
        <p:txBody>
          <a:bodyPr wrap="square">
            <a:spAutoFit/>
          </a:bodyPr>
          <a:lstStyle/>
          <a:p>
            <a:r>
              <a:rPr lang="en-US" sz="1100" b="1" dirty="0"/>
              <a:t>Figure </a:t>
            </a:r>
            <a:r>
              <a:rPr lang="en-US" sz="1100" b="1" dirty="0" smtClean="0"/>
              <a:t>4.10.</a:t>
            </a:r>
            <a:r>
              <a:rPr lang="en-US" sz="1100" dirty="0" smtClean="0"/>
              <a:t> Equilibration of a metal with a semiconductor showing different types of contacts and the corresponding energy barriers for injection of electrons (</a:t>
            </a:r>
            <a:r>
              <a:rPr lang="en-US" sz="1100" dirty="0" err="1" smtClean="0"/>
              <a:t>ɸ</a:t>
            </a:r>
            <a:r>
              <a:rPr lang="en-US" sz="1100" i="1" baseline="-25000" dirty="0" err="1" smtClean="0"/>
              <a:t>B,n</a:t>
            </a:r>
            <a:r>
              <a:rPr lang="en-US" sz="1100" dirty="0" smtClean="0"/>
              <a:t> ) and holes (</a:t>
            </a:r>
            <a:r>
              <a:rPr lang="en-US" sz="1100" dirty="0" err="1" smtClean="0"/>
              <a:t>ɸ</a:t>
            </a:r>
            <a:r>
              <a:rPr lang="en-US" sz="1100" i="1" baseline="-25000" dirty="0" err="1" smtClean="0"/>
              <a:t>B,p</a:t>
            </a:r>
            <a:r>
              <a:rPr lang="en-US" sz="1100" dirty="0" smtClean="0"/>
              <a:t> ) at the metal-semiconductor interface and the built-in potential (       ). (a) The separate materials. (b) Common VL at the interface. (c) An interfacial dipole raises the levels of the semiconductor and increases the barrier for electron injection and the built-in potential</a:t>
            </a:r>
            <a:r>
              <a:rPr lang="en-US" sz="1100" dirty="0"/>
              <a:t>. © Juan Bisquert</a:t>
            </a:r>
            <a:endParaRPr lang="es-ES" sz="1100" dirty="0" smtClean="0"/>
          </a:p>
          <a:p>
            <a:endParaRPr lang="es-ES" sz="1100" dirty="0" smtClean="0"/>
          </a:p>
        </p:txBody>
      </p:sp>
      <p:pic>
        <p:nvPicPr>
          <p:cNvPr id="31745" name="Picture 1" descr="C:\Users\Carmen\Dropbox (DISPOSITIVOS FOTO)\book energy (1)\part 1\figs files\figs 4 work function\4 10.tif"/>
          <p:cNvPicPr>
            <a:picLocks noChangeAspect="1" noChangeArrowheads="1"/>
          </p:cNvPicPr>
          <p:nvPr/>
        </p:nvPicPr>
        <p:blipFill>
          <a:blip r:embed="rId3" cstate="print"/>
          <a:srcRect/>
          <a:stretch>
            <a:fillRect/>
          </a:stretch>
        </p:blipFill>
        <p:spPr bwMode="auto">
          <a:xfrm>
            <a:off x="3886200" y="184666"/>
            <a:ext cx="5076825" cy="3570287"/>
          </a:xfrm>
          <a:prstGeom prst="rect">
            <a:avLst/>
          </a:prstGeom>
          <a:noFill/>
        </p:spPr>
      </p:pic>
      <p:graphicFrame>
        <p:nvGraphicFramePr>
          <p:cNvPr id="31746" name="Object 2"/>
          <p:cNvGraphicFramePr>
            <a:graphicFrameLocks noChangeAspect="1"/>
          </p:cNvGraphicFramePr>
          <p:nvPr>
            <p:extLst>
              <p:ext uri="{D42A27DB-BD31-4B8C-83A1-F6EECF244321}">
                <p14:modId xmlns:p14="http://schemas.microsoft.com/office/powerpoint/2010/main" val="3452631997"/>
              </p:ext>
            </p:extLst>
          </p:nvPr>
        </p:nvGraphicFramePr>
        <p:xfrm>
          <a:off x="5410200" y="4410536"/>
          <a:ext cx="190500" cy="228600"/>
        </p:xfrm>
        <a:graphic>
          <a:graphicData uri="http://schemas.openxmlformats.org/presentationml/2006/ole">
            <mc:AlternateContent xmlns:mc="http://schemas.openxmlformats.org/markup-compatibility/2006">
              <mc:Choice xmlns:v="urn:schemas-microsoft-com:vml" Requires="v">
                <p:oleObj spid="_x0000_s38941" name="Ecuación" r:id="rId4" imgW="190440" imgH="228600" progId="Equation.3">
                  <p:embed/>
                </p:oleObj>
              </mc:Choice>
              <mc:Fallback>
                <p:oleObj name="Ecuación" r:id="rId4" imgW="19044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4410536"/>
                        <a:ext cx="190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0" y="0"/>
            <a:ext cx="5439951" cy="369332"/>
          </a:xfrm>
          <a:prstGeom prst="rect">
            <a:avLst/>
          </a:prstGeom>
        </p:spPr>
        <p:txBody>
          <a:bodyPr wrap="none">
            <a:spAutoFit/>
          </a:bodyPr>
          <a:lstStyle/>
          <a:p>
            <a:r>
              <a:rPr lang="en-US" b="1" dirty="0"/>
              <a:t>6. Pinning of the Fermi level and charge neutrality level</a:t>
            </a:r>
          </a:p>
        </p:txBody>
      </p:sp>
      <p:sp>
        <p:nvSpPr>
          <p:cNvPr id="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2031353652"/>
              </p:ext>
            </p:extLst>
          </p:nvPr>
        </p:nvGraphicFramePr>
        <p:xfrm>
          <a:off x="152400" y="685800"/>
          <a:ext cx="1343025" cy="247650"/>
        </p:xfrm>
        <a:graphic>
          <a:graphicData uri="http://schemas.openxmlformats.org/presentationml/2006/ole">
            <mc:AlternateContent xmlns:mc="http://schemas.openxmlformats.org/markup-compatibility/2006">
              <mc:Choice xmlns:v="urn:schemas-microsoft-com:vml" Requires="v">
                <p:oleObj spid="_x0000_s38942" name="Equation" r:id="rId6" imgW="1333500" imgH="241300" progId="Equation.3">
                  <p:embed/>
                </p:oleObj>
              </mc:Choice>
              <mc:Fallback>
                <p:oleObj name="Equation" r:id="rId6" imgW="1333500" imgH="241300" progId="Equation.3">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685800"/>
                        <a:ext cx="1343025"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21"/>
          <p:cNvSpPr/>
          <p:nvPr/>
        </p:nvSpPr>
        <p:spPr>
          <a:xfrm>
            <a:off x="6653809" y="1890593"/>
            <a:ext cx="2490191" cy="18288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326814330"/>
              </p:ext>
            </p:extLst>
          </p:nvPr>
        </p:nvGraphicFramePr>
        <p:xfrm>
          <a:off x="228600" y="1219200"/>
          <a:ext cx="1362075" cy="247650"/>
        </p:xfrm>
        <a:graphic>
          <a:graphicData uri="http://schemas.openxmlformats.org/presentationml/2006/ole">
            <mc:AlternateContent xmlns:mc="http://schemas.openxmlformats.org/markup-compatibility/2006">
              <mc:Choice xmlns:v="urn:schemas-microsoft-com:vml" Requires="v">
                <p:oleObj spid="_x0000_s38943" name="Equation" r:id="rId8" imgW="1358310" imgH="241195" progId="Equation.3">
                  <p:embed/>
                </p:oleObj>
              </mc:Choice>
              <mc:Fallback>
                <p:oleObj name="Equation" r:id="rId8" imgW="1358310" imgH="241195"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1219200"/>
                        <a:ext cx="1362075"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p:cNvGraphicFramePr>
            <a:graphicFrameLocks noChangeAspect="1"/>
          </p:cNvGraphicFramePr>
          <p:nvPr>
            <p:extLst>
              <p:ext uri="{D42A27DB-BD31-4B8C-83A1-F6EECF244321}">
                <p14:modId xmlns:p14="http://schemas.microsoft.com/office/powerpoint/2010/main" val="737588017"/>
              </p:ext>
            </p:extLst>
          </p:nvPr>
        </p:nvGraphicFramePr>
        <p:xfrm>
          <a:off x="228600" y="1766768"/>
          <a:ext cx="981075" cy="247650"/>
        </p:xfrm>
        <a:graphic>
          <a:graphicData uri="http://schemas.openxmlformats.org/presentationml/2006/ole">
            <mc:AlternateContent xmlns:mc="http://schemas.openxmlformats.org/markup-compatibility/2006">
              <mc:Choice xmlns:v="urn:schemas-microsoft-com:vml" Requires="v">
                <p:oleObj spid="_x0000_s38944" name="Equation" r:id="rId10" imgW="977900" imgH="241300" progId="Equation.3">
                  <p:embed/>
                </p:oleObj>
              </mc:Choice>
              <mc:Fallback>
                <p:oleObj name="Equation" r:id="rId10" imgW="977900" imgH="2413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 y="1766768"/>
                        <a:ext cx="981075"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Object 20"/>
          <p:cNvGraphicFramePr>
            <a:graphicFrameLocks noChangeAspect="1"/>
          </p:cNvGraphicFramePr>
          <p:nvPr>
            <p:extLst>
              <p:ext uri="{D42A27DB-BD31-4B8C-83A1-F6EECF244321}">
                <p14:modId xmlns:p14="http://schemas.microsoft.com/office/powerpoint/2010/main" val="3202028679"/>
              </p:ext>
            </p:extLst>
          </p:nvPr>
        </p:nvGraphicFramePr>
        <p:xfrm>
          <a:off x="228600" y="2209800"/>
          <a:ext cx="1123950" cy="247650"/>
        </p:xfrm>
        <a:graphic>
          <a:graphicData uri="http://schemas.openxmlformats.org/presentationml/2006/ole">
            <mc:AlternateContent xmlns:mc="http://schemas.openxmlformats.org/markup-compatibility/2006">
              <mc:Choice xmlns:v="urn:schemas-microsoft-com:vml" Requires="v">
                <p:oleObj spid="_x0000_s38945" name="Equation" r:id="rId12" imgW="1117600" imgH="241300" progId="Equation.3">
                  <p:embed/>
                </p:oleObj>
              </mc:Choice>
              <mc:Fallback>
                <p:oleObj name="Equation" r:id="rId12" imgW="1117600" imgH="241300" progId="Equation.3">
                  <p:embed/>
                  <p:pic>
                    <p:nvPicPr>
                      <p:cNvPr id="0"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2209800"/>
                        <a:ext cx="112395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 name="Object 23"/>
          <p:cNvGraphicFramePr>
            <a:graphicFrameLocks noChangeAspect="1"/>
          </p:cNvGraphicFramePr>
          <p:nvPr>
            <p:extLst>
              <p:ext uri="{D42A27DB-BD31-4B8C-83A1-F6EECF244321}">
                <p14:modId xmlns:p14="http://schemas.microsoft.com/office/powerpoint/2010/main" val="1465359835"/>
              </p:ext>
            </p:extLst>
          </p:nvPr>
        </p:nvGraphicFramePr>
        <p:xfrm>
          <a:off x="228600" y="2667000"/>
          <a:ext cx="1438275" cy="428625"/>
        </p:xfrm>
        <a:graphic>
          <a:graphicData uri="http://schemas.openxmlformats.org/presentationml/2006/ole">
            <mc:AlternateContent xmlns:mc="http://schemas.openxmlformats.org/markup-compatibility/2006">
              <mc:Choice xmlns:v="urn:schemas-microsoft-com:vml" Requires="v">
                <p:oleObj spid="_x0000_s38946" name="Equation" r:id="rId14" imgW="1447800" imgH="431800" progId="Equation.3">
                  <p:embed/>
                </p:oleObj>
              </mc:Choice>
              <mc:Fallback>
                <p:oleObj name="Equation" r:id="rId14" imgW="1447800" imgH="431800" progId="Equation.3">
                  <p:embed/>
                  <p:pic>
                    <p:nvPicPr>
                      <p:cNvPr id="0"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8600" y="2667000"/>
                        <a:ext cx="1438275"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00388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26" y="5943600"/>
            <a:ext cx="8229600" cy="808309"/>
          </a:xfrm>
        </p:spPr>
        <p:txBody>
          <a:bodyPr>
            <a:noAutofit/>
          </a:bodyPr>
          <a:lstStyle/>
          <a:p>
            <a:pPr algn="l"/>
            <a:r>
              <a:rPr lang="en-US" sz="1050" dirty="0" smtClean="0"/>
              <a:t>Reproduced with permission from Lee, S. T.; </a:t>
            </a:r>
            <a:r>
              <a:rPr lang="en-US" sz="1050" dirty="0" err="1" smtClean="0"/>
              <a:t>Hou</a:t>
            </a:r>
            <a:r>
              <a:rPr lang="en-US" sz="1050" dirty="0" smtClean="0"/>
              <a:t>, X. Y.; Mason, M. G.; Tang, C. W. "</a:t>
            </a:r>
            <a:r>
              <a:rPr lang="en-US" sz="1050" dirty="0" smtClean="0">
                <a:hlinkClick r:id="rId2"/>
              </a:rPr>
              <a:t>Energy level alignment at </a:t>
            </a:r>
            <a:r>
              <a:rPr lang="en-US" sz="1050" dirty="0" err="1" smtClean="0">
                <a:hlinkClick r:id="rId2"/>
              </a:rPr>
              <a:t>Alq</a:t>
            </a:r>
            <a:r>
              <a:rPr lang="en-US" sz="1050" dirty="0" smtClean="0">
                <a:hlinkClick r:id="rId2"/>
              </a:rPr>
              <a:t>/metal interfaces</a:t>
            </a:r>
            <a:r>
              <a:rPr lang="en-US" sz="1050" dirty="0" smtClean="0"/>
              <a:t>". </a:t>
            </a:r>
            <a:r>
              <a:rPr lang="en-US" sz="1050" i="1" dirty="0" smtClean="0"/>
              <a:t>Applied Physics Letters</a:t>
            </a:r>
            <a:r>
              <a:rPr lang="en-US" sz="1050" dirty="0" smtClean="0"/>
              <a:t> </a:t>
            </a:r>
            <a:r>
              <a:rPr lang="en-US" sz="1050" b="1" dirty="0" smtClean="0"/>
              <a:t>1998</a:t>
            </a:r>
            <a:r>
              <a:rPr lang="en-US" sz="1050" dirty="0" smtClean="0"/>
              <a:t>, </a:t>
            </a:r>
            <a:r>
              <a:rPr lang="en-US" sz="1050" i="1" dirty="0" smtClean="0"/>
              <a:t>72</a:t>
            </a:r>
            <a:r>
              <a:rPr lang="en-US" sz="1050" dirty="0" smtClean="0"/>
              <a:t>, 1593.</a:t>
            </a:r>
            <a:br>
              <a:rPr lang="en-US" sz="1050" dirty="0" smtClean="0"/>
            </a:br>
            <a:r>
              <a:rPr lang="en-US" sz="1050" dirty="0" smtClean="0"/>
              <a:t/>
            </a:r>
            <a:br>
              <a:rPr lang="en-US" sz="1050" dirty="0" smtClean="0"/>
            </a:br>
            <a:r>
              <a:rPr lang="en-US" sz="1050" dirty="0" smtClean="0"/>
              <a:t>Juan Bisquert  </a:t>
            </a:r>
            <a:r>
              <a:rPr lang="en-US" sz="1050" i="1" dirty="0" smtClean="0"/>
              <a:t>Nanostructured </a:t>
            </a:r>
            <a:r>
              <a:rPr lang="en-US" sz="1050" i="1" dirty="0"/>
              <a:t>Energy Devices: Equilibrium Concepts and Kinetics </a:t>
            </a:r>
            <a:r>
              <a:rPr lang="en-US" sz="1050" dirty="0"/>
              <a:t/>
            </a:r>
            <a:br>
              <a:rPr lang="en-US" sz="1050" dirty="0"/>
            </a:br>
            <a:r>
              <a:rPr lang="en-US" sz="1050" dirty="0" smtClean="0"/>
              <a:t>CRC Press</a:t>
            </a:r>
            <a:endParaRPr lang="en-US" sz="1050" dirty="0"/>
          </a:p>
        </p:txBody>
      </p:sp>
      <p:cxnSp>
        <p:nvCxnSpPr>
          <p:cNvPr id="9" name="Straight Connector 8"/>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514D3E-DFA2-41DA-9E70-573401C2683A}" type="slidenum">
              <a:rPr lang="en-US" smtClean="0"/>
              <a:pPr/>
              <a:t>16</a:t>
            </a:fld>
            <a:endParaRPr lang="en-US"/>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533400" y="5486400"/>
            <a:ext cx="8126018" cy="261610"/>
          </a:xfrm>
          <a:prstGeom prst="rect">
            <a:avLst/>
          </a:prstGeom>
        </p:spPr>
        <p:txBody>
          <a:bodyPr wrap="square">
            <a:spAutoFit/>
          </a:bodyPr>
          <a:lstStyle/>
          <a:p>
            <a:r>
              <a:rPr lang="en-US" sz="1100" b="1" dirty="0"/>
              <a:t>Figure </a:t>
            </a:r>
            <a:r>
              <a:rPr lang="en-US" sz="1100" b="1" dirty="0" smtClean="0"/>
              <a:t>4.12.</a:t>
            </a:r>
            <a:r>
              <a:rPr lang="en-US" sz="1100" dirty="0" smtClean="0"/>
              <a:t> The energy level alignment for (a) Al/</a:t>
            </a:r>
            <a:r>
              <a:rPr lang="en-US" sz="1100" dirty="0" err="1" smtClean="0"/>
              <a:t>Alq</a:t>
            </a:r>
            <a:r>
              <a:rPr lang="en-US" sz="1100" dirty="0" smtClean="0"/>
              <a:t> and (b) Mg/</a:t>
            </a:r>
            <a:r>
              <a:rPr lang="en-US" sz="1100" dirty="0" err="1" smtClean="0"/>
              <a:t>Alq</a:t>
            </a:r>
            <a:r>
              <a:rPr lang="en-US" sz="1100" dirty="0" smtClean="0"/>
              <a:t> interfaces.</a:t>
            </a:r>
            <a:endParaRPr lang="en-US" sz="1100" dirty="0"/>
          </a:p>
        </p:txBody>
      </p:sp>
      <p:pic>
        <p:nvPicPr>
          <p:cNvPr id="29697" name="Picture 1" descr="C:\Users\Carmen\Dropbox (DISPOSITIVOS FOTO)\book energy (1)\part 1\figs files\figs 4 work function\4 12.tif"/>
          <p:cNvPicPr>
            <a:picLocks noChangeAspect="1" noChangeArrowheads="1"/>
          </p:cNvPicPr>
          <p:nvPr/>
        </p:nvPicPr>
        <p:blipFill>
          <a:blip r:embed="rId3" cstate="print"/>
          <a:srcRect/>
          <a:stretch>
            <a:fillRect/>
          </a:stretch>
        </p:blipFill>
        <p:spPr bwMode="auto">
          <a:xfrm>
            <a:off x="3426250" y="533400"/>
            <a:ext cx="2212550" cy="4724400"/>
          </a:xfrm>
          <a:prstGeom prst="rect">
            <a:avLst/>
          </a:prstGeom>
          <a:noFill/>
        </p:spPr>
      </p:pic>
    </p:spTree>
    <p:extLst>
      <p:ext uri="{BB962C8B-B14F-4D97-AF65-F5344CB8AC3E}">
        <p14:creationId xmlns:p14="http://schemas.microsoft.com/office/powerpoint/2010/main" val="1375498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26" y="5943600"/>
            <a:ext cx="8229600" cy="808309"/>
          </a:xfrm>
        </p:spPr>
        <p:txBody>
          <a:bodyPr>
            <a:noAutofit/>
          </a:bodyPr>
          <a:lstStyle/>
          <a:p>
            <a:pPr algn="l"/>
            <a:r>
              <a:rPr lang="en-US" sz="1050" dirty="0" smtClean="0"/>
              <a:t/>
            </a:r>
            <a:br>
              <a:rPr lang="en-US" sz="1050" dirty="0" smtClean="0"/>
            </a:br>
            <a:r>
              <a:rPr lang="en-US" sz="1050" dirty="0" smtClean="0"/>
              <a:t/>
            </a:r>
            <a:br>
              <a:rPr lang="en-US" sz="1050" dirty="0" smtClean="0"/>
            </a:br>
            <a:r>
              <a:rPr lang="en-US" sz="1050" dirty="0" smtClean="0"/>
              <a:t>Juan Bisquert  </a:t>
            </a:r>
            <a:r>
              <a:rPr lang="en-US" sz="1050" i="1" dirty="0" smtClean="0"/>
              <a:t>Nanostructured </a:t>
            </a:r>
            <a:r>
              <a:rPr lang="en-US" sz="1050" i="1" dirty="0"/>
              <a:t>Energy Devices: Equilibrium Concepts and Kinetics </a:t>
            </a:r>
            <a:r>
              <a:rPr lang="en-US" sz="1050" dirty="0"/>
              <a:t/>
            </a:r>
            <a:br>
              <a:rPr lang="en-US" sz="1050" dirty="0"/>
            </a:br>
            <a:r>
              <a:rPr lang="en-US" sz="1050" dirty="0" smtClean="0"/>
              <a:t>CRC Press</a:t>
            </a:r>
            <a:endParaRPr lang="en-US" sz="1050" dirty="0"/>
          </a:p>
        </p:txBody>
      </p:sp>
      <p:cxnSp>
        <p:nvCxnSpPr>
          <p:cNvPr id="9" name="Straight Connector 8"/>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514D3E-DFA2-41DA-9E70-573401C2683A}" type="slidenum">
              <a:rPr lang="en-US" smtClean="0"/>
              <a:pPr/>
              <a:t>17</a:t>
            </a:fld>
            <a:endParaRPr lang="en-US"/>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2743200" y="3759353"/>
            <a:ext cx="6400800" cy="938719"/>
          </a:xfrm>
          <a:prstGeom prst="rect">
            <a:avLst/>
          </a:prstGeom>
        </p:spPr>
        <p:txBody>
          <a:bodyPr wrap="square">
            <a:spAutoFit/>
          </a:bodyPr>
          <a:lstStyle/>
          <a:p>
            <a:r>
              <a:rPr lang="en-US" sz="1100" b="1" dirty="0"/>
              <a:t>Figure </a:t>
            </a:r>
            <a:r>
              <a:rPr lang="en-US" sz="1100" b="1" dirty="0" smtClean="0"/>
              <a:t>4.13.</a:t>
            </a:r>
            <a:r>
              <a:rPr lang="en-US" sz="1100" dirty="0" smtClean="0"/>
              <a:t> (a) Barrier height versus </a:t>
            </a:r>
            <a:r>
              <a:rPr lang="en-US" sz="1100" dirty="0" err="1" smtClean="0"/>
              <a:t>electronegativity</a:t>
            </a:r>
            <a:r>
              <a:rPr lang="en-US" sz="1100" dirty="0" smtClean="0"/>
              <a:t> of metals deposited on Si, </a:t>
            </a:r>
            <a:r>
              <a:rPr lang="en-US" sz="1100" dirty="0" err="1" smtClean="0"/>
              <a:t>GaSe</a:t>
            </a:r>
            <a:r>
              <a:rPr lang="en-US" sz="1100" dirty="0" smtClean="0"/>
              <a:t> and SiO</a:t>
            </a:r>
            <a:r>
              <a:rPr lang="en-US" sz="1100" baseline="-25000" dirty="0" smtClean="0"/>
              <a:t>2</a:t>
            </a:r>
            <a:r>
              <a:rPr lang="en-US" sz="1100" dirty="0" smtClean="0"/>
              <a:t>. (b) Behavior of index of interface  as a function of electronegativity difference of the semiconductors. </a:t>
            </a:r>
          </a:p>
          <a:p>
            <a:endParaRPr lang="en-US" sz="1100" dirty="0"/>
          </a:p>
          <a:p>
            <a:r>
              <a:rPr lang="en-US" sz="1100" dirty="0"/>
              <a:t>Reprinted with permission from </a:t>
            </a:r>
            <a:r>
              <a:rPr lang="en-US" sz="1100" dirty="0" err="1"/>
              <a:t>Kurtin</a:t>
            </a:r>
            <a:r>
              <a:rPr lang="en-US" sz="1100" dirty="0"/>
              <a:t>, S.; McGill, T. C.; Mead, C. A. "</a:t>
            </a:r>
            <a:r>
              <a:rPr lang="en-US" sz="1100" dirty="0">
                <a:hlinkClick r:id="rId3"/>
              </a:rPr>
              <a:t>Fundamental transition in the electronic nature of solids</a:t>
            </a:r>
            <a:r>
              <a:rPr lang="en-US" sz="1100" dirty="0"/>
              <a:t>". </a:t>
            </a:r>
            <a:r>
              <a:rPr lang="en-US" sz="1100" i="1" dirty="0"/>
              <a:t>Physical Review Letters</a:t>
            </a:r>
            <a:r>
              <a:rPr lang="en-US" sz="1100" dirty="0"/>
              <a:t> </a:t>
            </a:r>
            <a:r>
              <a:rPr lang="en-US" sz="1100" b="1" dirty="0"/>
              <a:t>1969</a:t>
            </a:r>
            <a:r>
              <a:rPr lang="en-US" sz="1100" dirty="0"/>
              <a:t>, </a:t>
            </a:r>
            <a:r>
              <a:rPr lang="en-US" sz="1100" i="1" dirty="0"/>
              <a:t>22</a:t>
            </a:r>
            <a:r>
              <a:rPr lang="en-US" sz="1100" dirty="0"/>
              <a:t>, 1433-1436</a:t>
            </a:r>
            <a:r>
              <a:rPr lang="en-US" sz="1100" dirty="0" smtClean="0"/>
              <a:t>.</a:t>
            </a:r>
            <a:endParaRPr lang="es-ES" sz="1100" dirty="0" smtClean="0"/>
          </a:p>
        </p:txBody>
      </p:sp>
      <p:pic>
        <p:nvPicPr>
          <p:cNvPr id="28673" name="Picture 1" descr="C:\Users\Carmen\Dropbox (DISPOSITIVOS FOTO)\book energy (1)\part 1\figs files\figs 4 work function\4 13 a.tif"/>
          <p:cNvPicPr>
            <a:picLocks noChangeAspect="1" noChangeArrowheads="1"/>
          </p:cNvPicPr>
          <p:nvPr/>
        </p:nvPicPr>
        <p:blipFill>
          <a:blip r:embed="rId4" cstate="print"/>
          <a:srcRect/>
          <a:stretch>
            <a:fillRect/>
          </a:stretch>
        </p:blipFill>
        <p:spPr bwMode="auto">
          <a:xfrm>
            <a:off x="2286000" y="609600"/>
            <a:ext cx="3417404" cy="3048000"/>
          </a:xfrm>
          <a:prstGeom prst="rect">
            <a:avLst/>
          </a:prstGeom>
          <a:noFill/>
        </p:spPr>
      </p:pic>
      <p:pic>
        <p:nvPicPr>
          <p:cNvPr id="28674" name="Picture 2" descr="C:\Users\Carmen\Dropbox (DISPOSITIVOS FOTO)\book energy (1)\part 1\figs files\figs 4 work function\4 13 b.tif"/>
          <p:cNvPicPr>
            <a:picLocks noChangeAspect="1" noChangeArrowheads="1"/>
          </p:cNvPicPr>
          <p:nvPr/>
        </p:nvPicPr>
        <p:blipFill>
          <a:blip r:embed="rId5" cstate="print"/>
          <a:srcRect/>
          <a:stretch>
            <a:fillRect/>
          </a:stretch>
        </p:blipFill>
        <p:spPr bwMode="auto">
          <a:xfrm>
            <a:off x="5484980" y="609600"/>
            <a:ext cx="3653940" cy="3149753"/>
          </a:xfrm>
          <a:prstGeom prst="rect">
            <a:avLst/>
          </a:prstGeom>
          <a:noFill/>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872083986"/>
              </p:ext>
            </p:extLst>
          </p:nvPr>
        </p:nvGraphicFramePr>
        <p:xfrm>
          <a:off x="304800" y="914400"/>
          <a:ext cx="828675" cy="466725"/>
        </p:xfrm>
        <a:graphic>
          <a:graphicData uri="http://schemas.openxmlformats.org/presentationml/2006/ole">
            <mc:AlternateContent xmlns:mc="http://schemas.openxmlformats.org/markup-compatibility/2006">
              <mc:Choice xmlns:v="urn:schemas-microsoft-com:vml" Requires="v">
                <p:oleObj spid="_x0000_s39947" name="Equation" r:id="rId6" imgW="825500" imgH="457200" progId="Equation.3">
                  <p:embed/>
                </p:oleObj>
              </mc:Choice>
              <mc:Fallback>
                <p:oleObj name="Equation" r:id="rId6" imgW="825500" imgH="457200" progId="Equation.3">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914400"/>
                        <a:ext cx="828675"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284031459"/>
              </p:ext>
            </p:extLst>
          </p:nvPr>
        </p:nvGraphicFramePr>
        <p:xfrm>
          <a:off x="152400" y="1702511"/>
          <a:ext cx="1790700" cy="466725"/>
        </p:xfrm>
        <a:graphic>
          <a:graphicData uri="http://schemas.openxmlformats.org/presentationml/2006/ole">
            <mc:AlternateContent xmlns:mc="http://schemas.openxmlformats.org/markup-compatibility/2006">
              <mc:Choice xmlns:v="urn:schemas-microsoft-com:vml" Requires="v">
                <p:oleObj spid="_x0000_s39948" name="Equation" r:id="rId8" imgW="1790700" imgH="457200" progId="Equation.3">
                  <p:embed/>
                </p:oleObj>
              </mc:Choice>
              <mc:Fallback>
                <p:oleObj name="Equation" r:id="rId8" imgW="1790700" imgH="45720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1702511"/>
                        <a:ext cx="1790700"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75498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26" y="5943600"/>
            <a:ext cx="8229600" cy="808309"/>
          </a:xfrm>
        </p:spPr>
        <p:txBody>
          <a:bodyPr>
            <a:noAutofit/>
          </a:bodyPr>
          <a:lstStyle/>
          <a:p>
            <a:pPr algn="l"/>
            <a:r>
              <a:rPr lang="en-US" sz="1050" dirty="0" smtClean="0"/>
              <a:t>Reproduced with permission from </a:t>
            </a:r>
            <a:r>
              <a:rPr lang="en-US" sz="1050" dirty="0" err="1" smtClean="0"/>
              <a:t>Fukagawa</a:t>
            </a:r>
            <a:r>
              <a:rPr lang="en-US" sz="1050" dirty="0" smtClean="0"/>
              <a:t>, H.; </a:t>
            </a:r>
            <a:r>
              <a:rPr lang="en-US" sz="1050" dirty="0" err="1" smtClean="0"/>
              <a:t>Kera</a:t>
            </a:r>
            <a:r>
              <a:rPr lang="en-US" sz="1050" dirty="0" smtClean="0"/>
              <a:t>, S.; </a:t>
            </a:r>
            <a:r>
              <a:rPr lang="en-US" sz="1050" dirty="0" err="1" smtClean="0"/>
              <a:t>Kataoka</a:t>
            </a:r>
            <a:r>
              <a:rPr lang="en-US" sz="1050" dirty="0" smtClean="0"/>
              <a:t>, T.; </a:t>
            </a:r>
            <a:r>
              <a:rPr lang="en-US" sz="1050" dirty="0" err="1" smtClean="0"/>
              <a:t>Hosoumi</a:t>
            </a:r>
            <a:r>
              <a:rPr lang="en-US" sz="1050" dirty="0" smtClean="0"/>
              <a:t>, S.; Watanabe, Y.; </a:t>
            </a:r>
            <a:r>
              <a:rPr lang="en-US" sz="1050" dirty="0" err="1" smtClean="0"/>
              <a:t>Kudo</a:t>
            </a:r>
            <a:r>
              <a:rPr lang="en-US" sz="1050" dirty="0" smtClean="0"/>
              <a:t>, K.; Ueno, N. </a:t>
            </a:r>
            <a:r>
              <a:rPr lang="en-US" sz="1050" dirty="0" smtClean="0">
                <a:hlinkClick r:id="rId2"/>
              </a:rPr>
              <a:t>"The role of the ionization potential in vacuum-level alignment at organic semiconductor interfaces</a:t>
            </a:r>
            <a:r>
              <a:rPr lang="en-US" sz="1050" dirty="0" smtClean="0"/>
              <a:t>". </a:t>
            </a:r>
            <a:r>
              <a:rPr lang="en-US" sz="1050" i="1" dirty="0" smtClean="0"/>
              <a:t>Advanced Materials</a:t>
            </a:r>
            <a:r>
              <a:rPr lang="en-US" sz="1050" dirty="0" smtClean="0"/>
              <a:t> </a:t>
            </a:r>
            <a:r>
              <a:rPr lang="en-US" sz="1050" b="1" dirty="0" smtClean="0"/>
              <a:t>2007</a:t>
            </a:r>
            <a:r>
              <a:rPr lang="en-US" sz="1050" dirty="0" smtClean="0"/>
              <a:t>, </a:t>
            </a:r>
            <a:r>
              <a:rPr lang="en-US" sz="1050" i="1" dirty="0" smtClean="0"/>
              <a:t>19</a:t>
            </a:r>
            <a:r>
              <a:rPr lang="en-US" sz="1050" dirty="0" smtClean="0"/>
              <a:t>, 665-668.</a:t>
            </a:r>
            <a:br>
              <a:rPr lang="en-US" sz="1050" dirty="0" smtClean="0"/>
            </a:br>
            <a:r>
              <a:rPr lang="en-US" sz="1050" dirty="0" smtClean="0"/>
              <a:t/>
            </a:r>
            <a:br>
              <a:rPr lang="en-US" sz="1050" dirty="0" smtClean="0"/>
            </a:br>
            <a:r>
              <a:rPr lang="en-US" sz="1050" dirty="0" smtClean="0"/>
              <a:t>Juan Bisquert  </a:t>
            </a:r>
            <a:r>
              <a:rPr lang="en-US" sz="1050" i="1" dirty="0" smtClean="0"/>
              <a:t>Nanostructured </a:t>
            </a:r>
            <a:r>
              <a:rPr lang="en-US" sz="1050" i="1" dirty="0"/>
              <a:t>Energy Devices: Equilibrium Concepts and Kinetics </a:t>
            </a:r>
            <a:r>
              <a:rPr lang="en-US" sz="1050" dirty="0"/>
              <a:t/>
            </a:r>
            <a:br>
              <a:rPr lang="en-US" sz="1050" dirty="0"/>
            </a:br>
            <a:r>
              <a:rPr lang="en-US" sz="1050" dirty="0" smtClean="0"/>
              <a:t>CRC Press</a:t>
            </a:r>
            <a:endParaRPr lang="en-US" sz="1050" dirty="0"/>
          </a:p>
        </p:txBody>
      </p:sp>
      <p:cxnSp>
        <p:nvCxnSpPr>
          <p:cNvPr id="9" name="Straight Connector 8"/>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514D3E-DFA2-41DA-9E70-573401C2683A}" type="slidenum">
              <a:rPr lang="en-US" smtClean="0"/>
              <a:pPr/>
              <a:t>18</a:t>
            </a:fld>
            <a:endParaRPr lang="en-US"/>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564952" y="5181600"/>
            <a:ext cx="8126018" cy="430887"/>
          </a:xfrm>
          <a:prstGeom prst="rect">
            <a:avLst/>
          </a:prstGeom>
        </p:spPr>
        <p:txBody>
          <a:bodyPr wrap="square">
            <a:spAutoFit/>
          </a:bodyPr>
          <a:lstStyle/>
          <a:p>
            <a:r>
              <a:rPr lang="en-US" sz="1100" b="1" dirty="0"/>
              <a:t>Figure </a:t>
            </a:r>
            <a:r>
              <a:rPr lang="en-US" sz="1100" b="1" dirty="0" smtClean="0"/>
              <a:t>4.14.</a:t>
            </a:r>
            <a:r>
              <a:rPr lang="en-US" sz="1100" dirty="0" smtClean="0"/>
              <a:t> HOMO leading edge (or hole injection barrier, upper panel) and vacuum level shift (lower panel) for </a:t>
            </a:r>
            <a:r>
              <a:rPr lang="en-US" sz="1100" dirty="0" err="1" smtClean="0"/>
              <a:t>pentacene</a:t>
            </a:r>
            <a:r>
              <a:rPr lang="en-US" sz="1100" dirty="0" smtClean="0"/>
              <a:t> deposited on various substrates as a function of substrate work function </a:t>
            </a:r>
            <a:r>
              <a:rPr lang="en-US" sz="1100" dirty="0" err="1" smtClean="0"/>
              <a:t>ɸ</a:t>
            </a:r>
            <a:r>
              <a:rPr lang="en-US" sz="1100" baseline="-25000" dirty="0" err="1" smtClean="0"/>
              <a:t>sub</a:t>
            </a:r>
            <a:r>
              <a:rPr lang="en-US" sz="1100" dirty="0" smtClean="0"/>
              <a:t> .</a:t>
            </a:r>
            <a:endParaRPr lang="en-US" sz="1100" dirty="0"/>
          </a:p>
        </p:txBody>
      </p:sp>
      <p:pic>
        <p:nvPicPr>
          <p:cNvPr id="4" name="Picture 9" descr="C:\Users\Carmen\Dropbox (DISPOSITIVOS FOTO)\book energy (1)\part 1\figs files\figs 4 work function\4 14.png"/>
          <p:cNvPicPr>
            <a:picLocks noChangeAspect="1" noChangeArrowheads="1"/>
          </p:cNvPicPr>
          <p:nvPr/>
        </p:nvPicPr>
        <p:blipFill>
          <a:blip r:embed="rId3" cstate="print"/>
          <a:srcRect/>
          <a:stretch>
            <a:fillRect/>
          </a:stretch>
        </p:blipFill>
        <p:spPr bwMode="auto">
          <a:xfrm>
            <a:off x="1372937" y="304800"/>
            <a:ext cx="6323263" cy="4505325"/>
          </a:xfrm>
          <a:prstGeom prst="rect">
            <a:avLst/>
          </a:prstGeom>
          <a:noFill/>
        </p:spPr>
      </p:pic>
    </p:spTree>
    <p:extLst>
      <p:ext uri="{BB962C8B-B14F-4D97-AF65-F5344CB8AC3E}">
        <p14:creationId xmlns:p14="http://schemas.microsoft.com/office/powerpoint/2010/main" val="13754989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26" y="6096000"/>
            <a:ext cx="8229600" cy="655909"/>
          </a:xfrm>
        </p:spPr>
        <p:txBody>
          <a:bodyPr>
            <a:noAutofit/>
          </a:bodyPr>
          <a:lstStyle/>
          <a:p>
            <a:pPr algn="l"/>
            <a:r>
              <a:rPr lang="en-US" sz="1050" dirty="0" smtClean="0"/>
              <a:t/>
            </a:r>
            <a:br>
              <a:rPr lang="en-US" sz="1050" dirty="0" smtClean="0"/>
            </a:br>
            <a:r>
              <a:rPr lang="en-US" sz="1050" dirty="0" smtClean="0"/>
              <a:t/>
            </a:r>
            <a:br>
              <a:rPr lang="en-US" sz="1050" dirty="0" smtClean="0"/>
            </a:br>
            <a:r>
              <a:rPr lang="en-US" sz="1050" dirty="0" smtClean="0"/>
              <a:t>Juan Bisquert  </a:t>
            </a:r>
            <a:r>
              <a:rPr lang="en-US" sz="1050" i="1" dirty="0" smtClean="0"/>
              <a:t>Nanostructured </a:t>
            </a:r>
            <a:r>
              <a:rPr lang="en-US" sz="1050" i="1" dirty="0"/>
              <a:t>Energy Devices: Equilibrium Concepts and Kinetics </a:t>
            </a:r>
            <a:r>
              <a:rPr lang="en-US" sz="1050" dirty="0"/>
              <a:t/>
            </a:r>
            <a:br>
              <a:rPr lang="en-US" sz="1050" dirty="0"/>
            </a:br>
            <a:r>
              <a:rPr lang="en-US" sz="1050" dirty="0" smtClean="0"/>
              <a:t>CRC Press</a:t>
            </a:r>
            <a:endParaRPr lang="en-US" sz="1050" dirty="0"/>
          </a:p>
        </p:txBody>
      </p:sp>
      <p:cxnSp>
        <p:nvCxnSpPr>
          <p:cNvPr id="9" name="Straight Connector 8"/>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514D3E-DFA2-41DA-9E70-573401C2683A}" type="slidenum">
              <a:rPr lang="en-US" smtClean="0"/>
              <a:pPr/>
              <a:t>19</a:t>
            </a:fld>
            <a:endParaRPr lang="en-US"/>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3276600" y="3429000"/>
            <a:ext cx="5867400" cy="600164"/>
          </a:xfrm>
          <a:prstGeom prst="rect">
            <a:avLst/>
          </a:prstGeom>
        </p:spPr>
        <p:txBody>
          <a:bodyPr wrap="square">
            <a:spAutoFit/>
          </a:bodyPr>
          <a:lstStyle/>
          <a:p>
            <a:r>
              <a:rPr lang="en-US" sz="1100" b="1" dirty="0"/>
              <a:t>Figure </a:t>
            </a:r>
            <a:r>
              <a:rPr lang="en-US" sz="1100" b="1" dirty="0" smtClean="0"/>
              <a:t>4.15. </a:t>
            </a:r>
            <a:r>
              <a:rPr lang="en-US" sz="1100" dirty="0" smtClean="0"/>
              <a:t>Contact of an organic layer with either of two metals with low and high work function. (a) Scheme of the energy levels of the three materials. (b) and (c) The interface dipole tends to align the metal Fermi level with the CNL</a:t>
            </a:r>
            <a:r>
              <a:rPr lang="en-US" sz="1100" dirty="0"/>
              <a:t>. © Juan Bisquert </a:t>
            </a:r>
            <a:endParaRPr lang="es-ES" sz="1100" dirty="0" smtClean="0"/>
          </a:p>
        </p:txBody>
      </p:sp>
      <p:pic>
        <p:nvPicPr>
          <p:cNvPr id="33794" name="Picture 2" descr="C:\Users\Carmen\Dropbox (DISPOSITIVOS FOTO)\book energy (1)\part 1\figs files\figs 4 work function\4 15.tif"/>
          <p:cNvPicPr>
            <a:picLocks noChangeAspect="1" noChangeArrowheads="1"/>
          </p:cNvPicPr>
          <p:nvPr/>
        </p:nvPicPr>
        <p:blipFill>
          <a:blip r:embed="rId2" cstate="print"/>
          <a:srcRect/>
          <a:stretch>
            <a:fillRect/>
          </a:stretch>
        </p:blipFill>
        <p:spPr bwMode="auto">
          <a:xfrm>
            <a:off x="2971800" y="304800"/>
            <a:ext cx="5599113" cy="2724150"/>
          </a:xfrm>
          <a:prstGeom prst="rect">
            <a:avLst/>
          </a:prstGeom>
          <a:noFill/>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375498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26" y="6172200"/>
            <a:ext cx="8229600" cy="579709"/>
          </a:xfrm>
        </p:spPr>
        <p:txBody>
          <a:bodyPr>
            <a:noAutofit/>
          </a:bodyPr>
          <a:lstStyle/>
          <a:p>
            <a:pPr algn="l"/>
            <a:r>
              <a:rPr lang="en-US" sz="1050" dirty="0" smtClean="0"/>
              <a:t/>
            </a:r>
            <a:br>
              <a:rPr lang="en-US" sz="1050" dirty="0" smtClean="0"/>
            </a:br>
            <a:r>
              <a:rPr lang="en-US" sz="1050" dirty="0" smtClean="0"/>
              <a:t/>
            </a:r>
            <a:br>
              <a:rPr lang="en-US" sz="1050" dirty="0" smtClean="0"/>
            </a:br>
            <a:r>
              <a:rPr lang="en-US" sz="1050" dirty="0" smtClean="0"/>
              <a:t>Juan Bisquert  </a:t>
            </a:r>
            <a:r>
              <a:rPr lang="en-US" sz="1050" i="1" dirty="0" smtClean="0"/>
              <a:t>Nanostructured </a:t>
            </a:r>
            <a:r>
              <a:rPr lang="en-US" sz="1050" i="1" dirty="0"/>
              <a:t>Energy Devices: Equilibrium Concepts and Kinetics </a:t>
            </a:r>
            <a:r>
              <a:rPr lang="en-US" sz="1050" dirty="0"/>
              <a:t/>
            </a:r>
            <a:br>
              <a:rPr lang="en-US" sz="1050" dirty="0"/>
            </a:br>
            <a:r>
              <a:rPr lang="en-US" sz="1050" dirty="0" smtClean="0"/>
              <a:t>CRC Press</a:t>
            </a:r>
            <a:endParaRPr lang="en-US" sz="1050" dirty="0"/>
          </a:p>
        </p:txBody>
      </p:sp>
      <p:cxnSp>
        <p:nvCxnSpPr>
          <p:cNvPr id="9" name="Straight Connector 8"/>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514D3E-DFA2-41DA-9E70-573401C2683A}" type="slidenum">
              <a:rPr lang="en-US" smtClean="0"/>
              <a:pPr/>
              <a:t>2</a:t>
            </a:fld>
            <a:endParaRPr lang="en-US"/>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5660030" y="3429000"/>
            <a:ext cx="3509370" cy="1446550"/>
          </a:xfrm>
          <a:prstGeom prst="rect">
            <a:avLst/>
          </a:prstGeom>
        </p:spPr>
        <p:txBody>
          <a:bodyPr wrap="square">
            <a:spAutoFit/>
          </a:bodyPr>
          <a:lstStyle/>
          <a:p>
            <a:r>
              <a:rPr lang="en-US" sz="1100" b="1" dirty="0"/>
              <a:t>Figure </a:t>
            </a:r>
            <a:r>
              <a:rPr lang="en-US" sz="1100" b="1" dirty="0" smtClean="0"/>
              <a:t>4.1</a:t>
            </a:r>
            <a:r>
              <a:rPr lang="en-US" sz="1100" b="1" dirty="0"/>
              <a:t>.</a:t>
            </a:r>
            <a:r>
              <a:rPr lang="en-US" sz="1100" dirty="0"/>
              <a:t> </a:t>
            </a:r>
            <a:r>
              <a:rPr lang="en-US" sz="1100" dirty="0" smtClean="0"/>
              <a:t>Thermionic emission from a cathode of work function , and space-charge limited transport across the vacuum towards the anode. The electron concentration is highest at the cathode surface. The electric potential increases away from the cathode, thus electron energy decreases, as indicated by the bending of the </a:t>
            </a:r>
            <a:r>
              <a:rPr lang="en-US" sz="1100" dirty="0" err="1" smtClean="0"/>
              <a:t>vaccum</a:t>
            </a:r>
            <a:r>
              <a:rPr lang="en-US" sz="1100" dirty="0" smtClean="0"/>
              <a:t> level</a:t>
            </a:r>
            <a:r>
              <a:rPr lang="en-US" sz="1100" dirty="0"/>
              <a:t>. © Juan Bisquert</a:t>
            </a:r>
            <a:endParaRPr lang="es-ES" sz="1100" dirty="0" smtClean="0"/>
          </a:p>
          <a:p>
            <a:endParaRPr lang="en-US" sz="1100" dirty="0"/>
          </a:p>
        </p:txBody>
      </p:sp>
      <p:pic>
        <p:nvPicPr>
          <p:cNvPr id="11265" name="Picture 1" descr="C:\Users\Carmen\Dropbox (DISPOSITIVOS FOTO)\book energy (1)\part 1\figs files\figs 4 work function\4 1.tif"/>
          <p:cNvPicPr>
            <a:picLocks noChangeAspect="1" noChangeArrowheads="1"/>
          </p:cNvPicPr>
          <p:nvPr/>
        </p:nvPicPr>
        <p:blipFill>
          <a:blip r:embed="rId3" cstate="print"/>
          <a:srcRect/>
          <a:stretch>
            <a:fillRect/>
          </a:stretch>
        </p:blipFill>
        <p:spPr bwMode="auto">
          <a:xfrm>
            <a:off x="5562600" y="457200"/>
            <a:ext cx="3363912" cy="2568662"/>
          </a:xfrm>
          <a:prstGeom prst="rect">
            <a:avLst/>
          </a:prstGeom>
          <a:noFill/>
        </p:spPr>
      </p:pic>
      <p:sp>
        <p:nvSpPr>
          <p:cNvPr id="11" name="Rectangle 10"/>
          <p:cNvSpPr/>
          <p:nvPr/>
        </p:nvSpPr>
        <p:spPr>
          <a:xfrm>
            <a:off x="-30480" y="0"/>
            <a:ext cx="5593080" cy="369332"/>
          </a:xfrm>
          <a:prstGeom prst="rect">
            <a:avLst/>
          </a:prstGeom>
        </p:spPr>
        <p:txBody>
          <a:bodyPr wrap="square">
            <a:spAutoFit/>
          </a:bodyPr>
          <a:lstStyle/>
          <a:p>
            <a:r>
              <a:rPr lang="en-US" b="1" dirty="0"/>
              <a:t>1. Injection to a vacuum in thermionic emission </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250192660"/>
              </p:ext>
            </p:extLst>
          </p:nvPr>
        </p:nvGraphicFramePr>
        <p:xfrm>
          <a:off x="152400" y="762000"/>
          <a:ext cx="923925" cy="247650"/>
        </p:xfrm>
        <a:graphic>
          <a:graphicData uri="http://schemas.openxmlformats.org/presentationml/2006/ole">
            <mc:AlternateContent xmlns:mc="http://schemas.openxmlformats.org/markup-compatibility/2006">
              <mc:Choice xmlns:v="urn:schemas-microsoft-com:vml" Requires="v">
                <p:oleObj spid="_x0000_s32798" name="Equation" r:id="rId4" imgW="926698" imgH="253890" progId="Equation.3">
                  <p:embed/>
                </p:oleObj>
              </mc:Choice>
              <mc:Fallback>
                <p:oleObj name="Equation" r:id="rId4" imgW="926698" imgH="25389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762000"/>
                        <a:ext cx="923925"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302935825"/>
              </p:ext>
            </p:extLst>
          </p:nvPr>
        </p:nvGraphicFramePr>
        <p:xfrm>
          <a:off x="152400" y="1488801"/>
          <a:ext cx="1200150" cy="247650"/>
        </p:xfrm>
        <a:graphic>
          <a:graphicData uri="http://schemas.openxmlformats.org/presentationml/2006/ole">
            <mc:AlternateContent xmlns:mc="http://schemas.openxmlformats.org/markup-compatibility/2006">
              <mc:Choice xmlns:v="urn:schemas-microsoft-com:vml" Requires="v">
                <p:oleObj spid="_x0000_s32799" name="Equation" r:id="rId6" imgW="1205977" imgH="253890" progId="Equation.3">
                  <p:embed/>
                </p:oleObj>
              </mc:Choice>
              <mc:Fallback>
                <p:oleObj name="Equation" r:id="rId6" imgW="1205977" imgH="25389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488801"/>
                        <a:ext cx="120015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3633166538"/>
              </p:ext>
            </p:extLst>
          </p:nvPr>
        </p:nvGraphicFramePr>
        <p:xfrm>
          <a:off x="228600" y="2057400"/>
          <a:ext cx="990600" cy="466725"/>
        </p:xfrm>
        <a:graphic>
          <a:graphicData uri="http://schemas.openxmlformats.org/presentationml/2006/ole">
            <mc:AlternateContent xmlns:mc="http://schemas.openxmlformats.org/markup-compatibility/2006">
              <mc:Choice xmlns:v="urn:schemas-microsoft-com:vml" Requires="v">
                <p:oleObj spid="_x0000_s32800" name="Equation" r:id="rId8" imgW="990170" imgH="469696" progId="Equation.3">
                  <p:embed/>
                </p:oleObj>
              </mc:Choice>
              <mc:Fallback>
                <p:oleObj name="Equation" r:id="rId8" imgW="990170" imgH="469696"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2057400"/>
                        <a:ext cx="990600"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p:nvPr/>
        </p:nvSpPr>
        <p:spPr>
          <a:xfrm>
            <a:off x="10160" y="1066800"/>
            <a:ext cx="2210862" cy="276999"/>
          </a:xfrm>
          <a:prstGeom prst="rect">
            <a:avLst/>
          </a:prstGeom>
        </p:spPr>
        <p:txBody>
          <a:bodyPr wrap="none">
            <a:spAutoFit/>
          </a:bodyPr>
          <a:lstStyle/>
          <a:p>
            <a:r>
              <a:rPr lang="en-US" sz="1200" i="1" dirty="0"/>
              <a:t>Richardson-</a:t>
            </a:r>
            <a:r>
              <a:rPr lang="en-US" sz="1200" i="1" dirty="0" err="1"/>
              <a:t>Dushmann</a:t>
            </a:r>
            <a:r>
              <a:rPr lang="en-US" sz="1200" i="1" dirty="0"/>
              <a:t> equation</a:t>
            </a:r>
            <a:r>
              <a:rPr lang="en-US" sz="1200" dirty="0"/>
              <a:t> </a:t>
            </a:r>
          </a:p>
        </p:txBody>
      </p:sp>
      <p:sp>
        <p:nvSpPr>
          <p:cNvPr id="14" name="Rectangle 8"/>
          <p:cNvSpPr>
            <a:spLocks noChangeArrowheads="1"/>
          </p:cNvSpPr>
          <p:nvPr/>
        </p:nvSpPr>
        <p:spPr bwMode="auto">
          <a:xfrm>
            <a:off x="76200" y="3021228"/>
            <a:ext cx="4495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If there are few electrons in the vacuum then the field is linear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1759471919"/>
              </p:ext>
            </p:extLst>
          </p:nvPr>
        </p:nvGraphicFramePr>
        <p:xfrm>
          <a:off x="1749425" y="3429000"/>
          <a:ext cx="600075" cy="180975"/>
        </p:xfrm>
        <a:graphic>
          <a:graphicData uri="http://schemas.openxmlformats.org/presentationml/2006/ole">
            <mc:AlternateContent xmlns:mc="http://schemas.openxmlformats.org/markup-compatibility/2006">
              <mc:Choice xmlns:v="urn:schemas-microsoft-com:vml" Requires="v">
                <p:oleObj spid="_x0000_s32801" name="Equation" r:id="rId10" imgW="596641" imgH="177723" progId="Equation.3">
                  <p:embed/>
                </p:oleObj>
              </mc:Choice>
              <mc:Fallback>
                <p:oleObj name="Equation" r:id="rId10" imgW="596641" imgH="177723"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49425" y="3429000"/>
                        <a:ext cx="600075"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9"/>
          <p:cNvSpPr>
            <a:spLocks noChangeArrowheads="1"/>
          </p:cNvSpPr>
          <p:nvPr/>
        </p:nvSpPr>
        <p:spPr bwMode="auto">
          <a:xfrm>
            <a:off x="0" y="180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altLang="en-US" sz="600" b="0" i="0" u="none" strike="noStrike" cap="none" normalizeH="0" baseline="0" smtClean="0">
                <a:ln>
                  <a:noFill/>
                </a:ln>
                <a:solidFill>
                  <a:schemeClr val="tx1"/>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6"/>
          <p:cNvSpPr/>
          <p:nvPr/>
        </p:nvSpPr>
        <p:spPr>
          <a:xfrm>
            <a:off x="106680" y="3829109"/>
            <a:ext cx="4572000" cy="461665"/>
          </a:xfrm>
          <a:prstGeom prst="rect">
            <a:avLst/>
          </a:prstGeom>
        </p:spPr>
        <p:txBody>
          <a:bodyPr>
            <a:spAutoFit/>
          </a:bodyPr>
          <a:lstStyle/>
          <a:p>
            <a:r>
              <a:rPr lang="en-US" sz="1200" dirty="0"/>
              <a:t>coupling of charge and field defines the </a:t>
            </a:r>
            <a:r>
              <a:rPr lang="en-US" sz="1200" i="1" dirty="0"/>
              <a:t>space-charge limited current </a:t>
            </a:r>
            <a:r>
              <a:rPr lang="en-US" sz="1200" dirty="0"/>
              <a:t>(SCLC). </a:t>
            </a:r>
          </a:p>
        </p:txBody>
      </p:sp>
    </p:spTree>
    <p:extLst>
      <p:ext uri="{BB962C8B-B14F-4D97-AF65-F5344CB8AC3E}">
        <p14:creationId xmlns:p14="http://schemas.microsoft.com/office/powerpoint/2010/main" val="2763698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26" y="6096000"/>
            <a:ext cx="8229600" cy="655909"/>
          </a:xfrm>
        </p:spPr>
        <p:txBody>
          <a:bodyPr>
            <a:noAutofit/>
          </a:bodyPr>
          <a:lstStyle/>
          <a:p>
            <a:pPr algn="l"/>
            <a:r>
              <a:rPr lang="en-US" sz="1050" dirty="0" smtClean="0"/>
              <a:t/>
            </a:r>
            <a:br>
              <a:rPr lang="en-US" sz="1050" dirty="0" smtClean="0"/>
            </a:br>
            <a:r>
              <a:rPr lang="en-US" sz="1050" dirty="0" smtClean="0"/>
              <a:t/>
            </a:r>
            <a:br>
              <a:rPr lang="en-US" sz="1050" dirty="0" smtClean="0"/>
            </a:br>
            <a:r>
              <a:rPr lang="en-US" sz="1050" dirty="0" smtClean="0"/>
              <a:t>Juan Bisquert  </a:t>
            </a:r>
            <a:r>
              <a:rPr lang="en-US" sz="1050" i="1" dirty="0" smtClean="0"/>
              <a:t>Nanostructured </a:t>
            </a:r>
            <a:r>
              <a:rPr lang="en-US" sz="1050" i="1" dirty="0"/>
              <a:t>Energy Devices: Equilibrium Concepts and Kinetics </a:t>
            </a:r>
            <a:r>
              <a:rPr lang="en-US" sz="1050" dirty="0"/>
              <a:t/>
            </a:r>
            <a:br>
              <a:rPr lang="en-US" sz="1050" dirty="0"/>
            </a:br>
            <a:r>
              <a:rPr lang="en-US" sz="1050" dirty="0" smtClean="0"/>
              <a:t>CRC Press</a:t>
            </a:r>
            <a:endParaRPr lang="en-US" sz="1050" dirty="0"/>
          </a:p>
        </p:txBody>
      </p:sp>
      <p:cxnSp>
        <p:nvCxnSpPr>
          <p:cNvPr id="9" name="Straight Connector 8"/>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514D3E-DFA2-41DA-9E70-573401C2683A}" type="slidenum">
              <a:rPr lang="en-US" smtClean="0"/>
              <a:pPr/>
              <a:t>20</a:t>
            </a:fld>
            <a:endParaRPr lang="en-US"/>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4038600" y="3200400"/>
            <a:ext cx="5105400" cy="938719"/>
          </a:xfrm>
          <a:prstGeom prst="rect">
            <a:avLst/>
          </a:prstGeom>
        </p:spPr>
        <p:txBody>
          <a:bodyPr wrap="square">
            <a:spAutoFit/>
          </a:bodyPr>
          <a:lstStyle/>
          <a:p>
            <a:r>
              <a:rPr lang="en-US" sz="1100" b="1" dirty="0"/>
              <a:t>Figure </a:t>
            </a:r>
            <a:r>
              <a:rPr lang="en-US" sz="1100" b="1" dirty="0" smtClean="0"/>
              <a:t>4.16.</a:t>
            </a:r>
            <a:r>
              <a:rPr lang="en-US" sz="1100" dirty="0" smtClean="0"/>
              <a:t> (a) Energy scheme of a metal substrate and organic layer. (b) When the materials come into contact, the interfacial density of gap states favors the creation of a dipole layer that makes the charge neutrality level with energy , approach the Fermi level of the substrate</a:t>
            </a:r>
            <a:r>
              <a:rPr lang="en-US" sz="1100" dirty="0"/>
              <a:t>. © Juan Bisquert </a:t>
            </a:r>
            <a:endParaRPr lang="es-ES" sz="1100" dirty="0" smtClean="0"/>
          </a:p>
          <a:p>
            <a:endParaRPr lang="en-US" sz="1100" dirty="0"/>
          </a:p>
        </p:txBody>
      </p:sp>
      <p:pic>
        <p:nvPicPr>
          <p:cNvPr id="34818" name="Picture 2" descr="C:\Users\Carmen\Dropbox (DISPOSITIVOS FOTO)\book energy (1)\part 1\figs files\figs 4 work function\4 16.tif"/>
          <p:cNvPicPr>
            <a:picLocks noChangeAspect="1" noChangeArrowheads="1"/>
          </p:cNvPicPr>
          <p:nvPr/>
        </p:nvPicPr>
        <p:blipFill>
          <a:blip r:embed="rId3" cstate="print"/>
          <a:srcRect/>
          <a:stretch>
            <a:fillRect/>
          </a:stretch>
        </p:blipFill>
        <p:spPr bwMode="auto">
          <a:xfrm>
            <a:off x="3810000" y="228600"/>
            <a:ext cx="4513263" cy="2671762"/>
          </a:xfrm>
          <a:prstGeom prst="rect">
            <a:avLst/>
          </a:prstGeom>
          <a:noFill/>
        </p:spPr>
      </p:pic>
      <p:graphicFrame>
        <p:nvGraphicFramePr>
          <p:cNvPr id="4" name="Object 3"/>
          <p:cNvGraphicFramePr>
            <a:graphicFrameLocks noChangeAspect="1"/>
          </p:cNvGraphicFramePr>
          <p:nvPr>
            <p:extLst>
              <p:ext uri="{D42A27DB-BD31-4B8C-83A1-F6EECF244321}">
                <p14:modId xmlns:p14="http://schemas.microsoft.com/office/powerpoint/2010/main" val="1878155912"/>
              </p:ext>
            </p:extLst>
          </p:nvPr>
        </p:nvGraphicFramePr>
        <p:xfrm>
          <a:off x="76200" y="1419225"/>
          <a:ext cx="2105025" cy="247650"/>
        </p:xfrm>
        <a:graphic>
          <a:graphicData uri="http://schemas.openxmlformats.org/presentationml/2006/ole">
            <mc:AlternateContent xmlns:mc="http://schemas.openxmlformats.org/markup-compatibility/2006">
              <mc:Choice xmlns:v="urn:schemas-microsoft-com:vml" Requires="v">
                <p:oleObj spid="_x0000_s41992" name="Equation" r:id="rId4" imgW="2095500" imgH="241300" progId="Equation.3">
                  <p:embed/>
                </p:oleObj>
              </mc:Choice>
              <mc:Fallback>
                <p:oleObj name="Equation" r:id="rId4" imgW="2095500" imgH="2413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419225"/>
                        <a:ext cx="2105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68211986"/>
              </p:ext>
            </p:extLst>
          </p:nvPr>
        </p:nvGraphicFramePr>
        <p:xfrm>
          <a:off x="9525" y="1905000"/>
          <a:ext cx="1685925" cy="238125"/>
        </p:xfrm>
        <a:graphic>
          <a:graphicData uri="http://schemas.openxmlformats.org/presentationml/2006/ole">
            <mc:AlternateContent xmlns:mc="http://schemas.openxmlformats.org/markup-compatibility/2006">
              <mc:Choice xmlns:v="urn:schemas-microsoft-com:vml" Requires="v">
                <p:oleObj spid="_x0000_s41993" name="Equation" r:id="rId6" imgW="1676400" imgH="228600" progId="Equation.3">
                  <p:embed/>
                </p:oleObj>
              </mc:Choice>
              <mc:Fallback>
                <p:oleObj name="Equation" r:id="rId6" imgW="1676400" imgH="2286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25" y="1905000"/>
                        <a:ext cx="16859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754989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26" y="6172200"/>
            <a:ext cx="8229600" cy="579709"/>
          </a:xfrm>
        </p:spPr>
        <p:txBody>
          <a:bodyPr>
            <a:noAutofit/>
          </a:bodyPr>
          <a:lstStyle/>
          <a:p>
            <a:pPr algn="l"/>
            <a:r>
              <a:rPr lang="en-US" sz="1050" dirty="0" smtClean="0"/>
              <a:t/>
            </a:r>
            <a:br>
              <a:rPr lang="en-US" sz="1050" dirty="0" smtClean="0"/>
            </a:br>
            <a:r>
              <a:rPr lang="en-US" sz="1050" dirty="0" smtClean="0"/>
              <a:t/>
            </a:r>
            <a:br>
              <a:rPr lang="en-US" sz="1050" dirty="0" smtClean="0"/>
            </a:br>
            <a:r>
              <a:rPr lang="en-US" sz="1050" dirty="0" smtClean="0"/>
              <a:t>Juan Bisquert  </a:t>
            </a:r>
            <a:r>
              <a:rPr lang="en-US" sz="1050" i="1" dirty="0" smtClean="0"/>
              <a:t>Nanostructured </a:t>
            </a:r>
            <a:r>
              <a:rPr lang="en-US" sz="1050" i="1" dirty="0"/>
              <a:t>Energy Devices: Equilibrium Concepts and Kinetics </a:t>
            </a:r>
            <a:r>
              <a:rPr lang="en-US" sz="1050" dirty="0"/>
              <a:t/>
            </a:r>
            <a:br>
              <a:rPr lang="en-US" sz="1050" dirty="0"/>
            </a:br>
            <a:r>
              <a:rPr lang="en-US" sz="1050" dirty="0" smtClean="0"/>
              <a:t>CRC Press</a:t>
            </a:r>
            <a:endParaRPr lang="en-US" sz="1050" dirty="0"/>
          </a:p>
        </p:txBody>
      </p:sp>
      <p:cxnSp>
        <p:nvCxnSpPr>
          <p:cNvPr id="9" name="Straight Connector 8"/>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514D3E-DFA2-41DA-9E70-573401C2683A}" type="slidenum">
              <a:rPr lang="en-US" smtClean="0"/>
              <a:pPr/>
              <a:t>21</a:t>
            </a:fld>
            <a:endParaRPr lang="en-US"/>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539552" y="1752600"/>
            <a:ext cx="6318448" cy="3939540"/>
          </a:xfrm>
          <a:prstGeom prst="rect">
            <a:avLst/>
          </a:prstGeom>
        </p:spPr>
        <p:txBody>
          <a:bodyPr wrap="square">
            <a:spAutoFit/>
          </a:bodyPr>
          <a:lstStyle/>
          <a:p>
            <a:r>
              <a:rPr lang="en-US" dirty="0" smtClean="0"/>
              <a:t>References</a:t>
            </a:r>
          </a:p>
          <a:p>
            <a:endParaRPr lang="en-US" sz="1400" dirty="0" smtClean="0"/>
          </a:p>
          <a:p>
            <a:r>
              <a:rPr lang="en-US" sz="1400" dirty="0"/>
              <a:t>Herring, C.; Nichols, M. H. "Thermionic emission". </a:t>
            </a:r>
            <a:r>
              <a:rPr lang="en-US" sz="1400" i="1" dirty="0"/>
              <a:t>Reviews of Modern Physics</a:t>
            </a:r>
            <a:r>
              <a:rPr lang="en-US" sz="1400" dirty="0"/>
              <a:t> </a:t>
            </a:r>
            <a:r>
              <a:rPr lang="en-US" sz="1400" b="1" dirty="0"/>
              <a:t>1949</a:t>
            </a:r>
            <a:r>
              <a:rPr lang="en-US" sz="1400" dirty="0"/>
              <a:t>, </a:t>
            </a:r>
            <a:r>
              <a:rPr lang="en-US" sz="1400" i="1" dirty="0"/>
              <a:t>21</a:t>
            </a:r>
            <a:r>
              <a:rPr lang="en-US" sz="1400" dirty="0"/>
              <a:t>, 185-270.</a:t>
            </a:r>
          </a:p>
          <a:p>
            <a:endParaRPr lang="en-US" sz="1400" dirty="0" smtClean="0"/>
          </a:p>
          <a:p>
            <a:r>
              <a:rPr lang="en-US" sz="1400" dirty="0"/>
              <a:t>Ishii, H.; Sugiyama, K.; Ito, E.; Seki, K. "Energy level alignment and interfacial electronic structures at organic/metal and organic/organic interfaces". </a:t>
            </a:r>
            <a:r>
              <a:rPr lang="en-US" sz="1400" i="1" dirty="0"/>
              <a:t>Advanced Materials</a:t>
            </a:r>
            <a:r>
              <a:rPr lang="en-US" sz="1400" dirty="0"/>
              <a:t> </a:t>
            </a:r>
            <a:r>
              <a:rPr lang="en-US" sz="1400" b="1" dirty="0"/>
              <a:t>1999</a:t>
            </a:r>
            <a:r>
              <a:rPr lang="en-US" sz="1400" dirty="0"/>
              <a:t>, </a:t>
            </a:r>
            <a:r>
              <a:rPr lang="en-US" sz="1400" i="1" dirty="0"/>
              <a:t>11</a:t>
            </a:r>
            <a:r>
              <a:rPr lang="en-US" sz="1400" dirty="0"/>
              <a:t>, 605.</a:t>
            </a:r>
          </a:p>
          <a:p>
            <a:endParaRPr lang="en-US" sz="1400" dirty="0" smtClean="0"/>
          </a:p>
          <a:p>
            <a:r>
              <a:rPr lang="en-US" sz="1400" dirty="0" err="1" smtClean="0"/>
              <a:t>Cahen</a:t>
            </a:r>
            <a:r>
              <a:rPr lang="en-US" sz="1400" dirty="0"/>
              <a:t>, D.; Kahn, A. "Electron energetics at surfaces &amp; interfaces: concepts and experiments". </a:t>
            </a:r>
            <a:r>
              <a:rPr lang="en-US" sz="1400" i="1" dirty="0"/>
              <a:t>Advanced Materials</a:t>
            </a:r>
            <a:r>
              <a:rPr lang="en-US" sz="1400" dirty="0"/>
              <a:t> </a:t>
            </a:r>
            <a:r>
              <a:rPr lang="en-US" sz="1400" b="1" dirty="0"/>
              <a:t>2003</a:t>
            </a:r>
            <a:r>
              <a:rPr lang="en-US" sz="1400" dirty="0"/>
              <a:t>, </a:t>
            </a:r>
            <a:r>
              <a:rPr lang="en-US" sz="1400" i="1" dirty="0"/>
              <a:t>15</a:t>
            </a:r>
            <a:r>
              <a:rPr lang="en-US" sz="1400" dirty="0"/>
              <a:t>, 271-277</a:t>
            </a:r>
            <a:r>
              <a:rPr lang="en-US" sz="1400" dirty="0" smtClean="0"/>
              <a:t>.</a:t>
            </a:r>
          </a:p>
          <a:p>
            <a:endParaRPr lang="en-US" sz="1400" dirty="0"/>
          </a:p>
          <a:p>
            <a:r>
              <a:rPr lang="en-US" sz="1400" dirty="0" err="1"/>
              <a:t>Jaegermann</a:t>
            </a:r>
            <a:r>
              <a:rPr lang="en-US" sz="1400" dirty="0"/>
              <a:t>, W. "The semiconductor/electrolyte interface: a surface science approach". </a:t>
            </a:r>
            <a:r>
              <a:rPr lang="en-US" sz="1400" i="1" dirty="0"/>
              <a:t>Modern Aspects of Electrochemistry, Number 30</a:t>
            </a:r>
            <a:r>
              <a:rPr lang="en-US" sz="1400" dirty="0"/>
              <a:t> </a:t>
            </a:r>
            <a:r>
              <a:rPr lang="en-US" sz="1400" b="1" dirty="0"/>
              <a:t>1996</a:t>
            </a:r>
            <a:r>
              <a:rPr lang="en-US" sz="1400" dirty="0"/>
              <a:t>.</a:t>
            </a:r>
          </a:p>
          <a:p>
            <a:endParaRPr lang="en-US" sz="1400" dirty="0"/>
          </a:p>
          <a:p>
            <a:endParaRPr lang="en-US" sz="1400" dirty="0" smtClean="0"/>
          </a:p>
          <a:p>
            <a:endParaRPr lang="en-US" sz="1400" dirty="0"/>
          </a:p>
        </p:txBody>
      </p:sp>
    </p:spTree>
    <p:extLst>
      <p:ext uri="{BB962C8B-B14F-4D97-AF65-F5344CB8AC3E}">
        <p14:creationId xmlns:p14="http://schemas.microsoft.com/office/powerpoint/2010/main" val="654441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26" y="6172200"/>
            <a:ext cx="8229600" cy="579709"/>
          </a:xfrm>
        </p:spPr>
        <p:txBody>
          <a:bodyPr>
            <a:noAutofit/>
          </a:bodyPr>
          <a:lstStyle/>
          <a:p>
            <a:pPr algn="l"/>
            <a:r>
              <a:rPr lang="en-US" sz="1050" dirty="0" smtClean="0"/>
              <a:t/>
            </a:r>
            <a:br>
              <a:rPr lang="en-US" sz="1050" dirty="0" smtClean="0"/>
            </a:br>
            <a:r>
              <a:rPr lang="en-US" sz="1050" dirty="0" smtClean="0"/>
              <a:t>Juan Bisquert  </a:t>
            </a:r>
            <a:r>
              <a:rPr lang="en-US" sz="1050" i="1" dirty="0" smtClean="0"/>
              <a:t>Nanostructured </a:t>
            </a:r>
            <a:r>
              <a:rPr lang="en-US" sz="1050" i="1" dirty="0"/>
              <a:t>Energy Devices: Equilibrium Concepts and Kinetics </a:t>
            </a:r>
            <a:r>
              <a:rPr lang="en-US" sz="1050" dirty="0"/>
              <a:t/>
            </a:r>
            <a:br>
              <a:rPr lang="en-US" sz="1050" dirty="0"/>
            </a:br>
            <a:r>
              <a:rPr lang="en-US" sz="1050" dirty="0" smtClean="0"/>
              <a:t>CRC Press</a:t>
            </a:r>
            <a:endParaRPr lang="en-US" sz="1050" dirty="0"/>
          </a:p>
        </p:txBody>
      </p:sp>
      <p:cxnSp>
        <p:nvCxnSpPr>
          <p:cNvPr id="9" name="Straight Connector 8"/>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514D3E-DFA2-41DA-9E70-573401C2683A}" type="slidenum">
              <a:rPr lang="en-US" smtClean="0"/>
              <a:pPr/>
              <a:t>3</a:t>
            </a:fld>
            <a:endParaRPr lang="en-US"/>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5660030" y="3429000"/>
            <a:ext cx="3509370" cy="1446550"/>
          </a:xfrm>
          <a:prstGeom prst="rect">
            <a:avLst/>
          </a:prstGeom>
        </p:spPr>
        <p:txBody>
          <a:bodyPr wrap="square">
            <a:spAutoFit/>
          </a:bodyPr>
          <a:lstStyle/>
          <a:p>
            <a:r>
              <a:rPr lang="en-US" sz="1100" b="1" dirty="0"/>
              <a:t>Figure </a:t>
            </a:r>
            <a:r>
              <a:rPr lang="en-US" sz="1100" b="1" dirty="0" smtClean="0"/>
              <a:t>4.1</a:t>
            </a:r>
            <a:r>
              <a:rPr lang="en-US" sz="1100" b="1" dirty="0"/>
              <a:t>.</a:t>
            </a:r>
            <a:r>
              <a:rPr lang="en-US" sz="1100" dirty="0"/>
              <a:t> </a:t>
            </a:r>
            <a:r>
              <a:rPr lang="en-US" sz="1100" dirty="0" smtClean="0"/>
              <a:t>Thermionic emission from a cathode of work function , and space-charge limited transport across the vacuum towards the anode. The electron concentration is highest at the cathode surface. The electric potential increases away from the cathode, thus electron energy decreases, as indicated by the bending of the vacuum level</a:t>
            </a:r>
            <a:r>
              <a:rPr lang="en-US" sz="1100" dirty="0"/>
              <a:t>. © Juan </a:t>
            </a:r>
            <a:r>
              <a:rPr lang="en-US" sz="1100" dirty="0" smtClean="0"/>
              <a:t>Bisquert</a:t>
            </a:r>
            <a:endParaRPr lang="es-ES" sz="1100" dirty="0" smtClean="0"/>
          </a:p>
          <a:p>
            <a:endParaRPr lang="en-US" sz="1100" dirty="0"/>
          </a:p>
        </p:txBody>
      </p:sp>
      <p:pic>
        <p:nvPicPr>
          <p:cNvPr id="11265" name="Picture 1" descr="C:\Users\Carmen\Dropbox (DISPOSITIVOS FOTO)\book energy (1)\part 1\figs files\figs 4 work function\4 1.tif"/>
          <p:cNvPicPr>
            <a:picLocks noChangeAspect="1" noChangeArrowheads="1"/>
          </p:cNvPicPr>
          <p:nvPr/>
        </p:nvPicPr>
        <p:blipFill>
          <a:blip r:embed="rId3" cstate="print"/>
          <a:srcRect/>
          <a:stretch>
            <a:fillRect/>
          </a:stretch>
        </p:blipFill>
        <p:spPr bwMode="auto">
          <a:xfrm>
            <a:off x="5562600" y="457200"/>
            <a:ext cx="3363912" cy="2568662"/>
          </a:xfrm>
          <a:prstGeom prst="rect">
            <a:avLst/>
          </a:prstGeom>
          <a:noFill/>
        </p:spPr>
      </p:pic>
      <p:sp>
        <p:nvSpPr>
          <p:cNvPr id="11" name="Rectangle 10"/>
          <p:cNvSpPr/>
          <p:nvPr/>
        </p:nvSpPr>
        <p:spPr>
          <a:xfrm>
            <a:off x="-30480" y="0"/>
            <a:ext cx="5593080" cy="369332"/>
          </a:xfrm>
          <a:prstGeom prst="rect">
            <a:avLst/>
          </a:prstGeom>
        </p:spPr>
        <p:txBody>
          <a:bodyPr wrap="square">
            <a:spAutoFit/>
          </a:bodyPr>
          <a:lstStyle/>
          <a:p>
            <a:r>
              <a:rPr lang="en-US" b="1" dirty="0"/>
              <a:t>2. The Richardson-</a:t>
            </a:r>
            <a:r>
              <a:rPr lang="en-US" b="1" dirty="0" err="1"/>
              <a:t>Dushman</a:t>
            </a:r>
            <a:r>
              <a:rPr lang="en-US" b="1" dirty="0"/>
              <a:t> equation</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9"/>
          <p:cNvSpPr>
            <a:spLocks noChangeArrowheads="1"/>
          </p:cNvSpPr>
          <p:nvPr/>
        </p:nvSpPr>
        <p:spPr bwMode="auto">
          <a:xfrm>
            <a:off x="0" y="180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altLang="en-US" sz="600" b="0" i="0" u="none" strike="noStrike" cap="none" normalizeH="0" baseline="0" smtClean="0">
                <a:ln>
                  <a:noFill/>
                </a:ln>
                <a:solidFill>
                  <a:schemeClr val="tx1"/>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p:cNvGraphicFramePr>
            <a:graphicFrameLocks noChangeAspect="1"/>
          </p:cNvGraphicFramePr>
          <p:nvPr>
            <p:extLst>
              <p:ext uri="{D42A27DB-BD31-4B8C-83A1-F6EECF244321}">
                <p14:modId xmlns:p14="http://schemas.microsoft.com/office/powerpoint/2010/main" val="339340752"/>
              </p:ext>
            </p:extLst>
          </p:nvPr>
        </p:nvGraphicFramePr>
        <p:xfrm>
          <a:off x="544632" y="917952"/>
          <a:ext cx="723900" cy="228600"/>
        </p:xfrm>
        <a:graphic>
          <a:graphicData uri="http://schemas.openxmlformats.org/presentationml/2006/ole">
            <mc:AlternateContent xmlns:mc="http://schemas.openxmlformats.org/markup-compatibility/2006">
              <mc:Choice xmlns:v="urn:schemas-microsoft-com:vml" Requires="v">
                <p:oleObj spid="_x0000_s33857" name="Equation" r:id="rId4" imgW="723586" imgH="228501" progId="Equation.3">
                  <p:embed/>
                </p:oleObj>
              </mc:Choice>
              <mc:Fallback>
                <p:oleObj name="Equation" r:id="rId4" imgW="723586" imgH="228501"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632" y="917952"/>
                        <a:ext cx="7239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9"/>
          <p:cNvSpPr/>
          <p:nvPr/>
        </p:nvSpPr>
        <p:spPr>
          <a:xfrm>
            <a:off x="51244" y="369332"/>
            <a:ext cx="4572000" cy="523220"/>
          </a:xfrm>
          <a:prstGeom prst="rect">
            <a:avLst/>
          </a:prstGeom>
        </p:spPr>
        <p:txBody>
          <a:bodyPr>
            <a:spAutoFit/>
          </a:bodyPr>
          <a:lstStyle/>
          <a:p>
            <a:r>
              <a:rPr lang="en-US" sz="1400" dirty="0"/>
              <a:t>the current flowing </a:t>
            </a:r>
            <a:r>
              <a:rPr lang="en-US" sz="1400" i="1" dirty="0"/>
              <a:t>in equilibrium</a:t>
            </a:r>
            <a:r>
              <a:rPr lang="en-US" sz="1400" dirty="0"/>
              <a:t> in both directions is the same</a:t>
            </a:r>
          </a:p>
        </p:txBody>
      </p:sp>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 name="Object 21"/>
          <p:cNvGraphicFramePr>
            <a:graphicFrameLocks noChangeAspect="1"/>
          </p:cNvGraphicFramePr>
          <p:nvPr>
            <p:extLst>
              <p:ext uri="{D42A27DB-BD31-4B8C-83A1-F6EECF244321}">
                <p14:modId xmlns:p14="http://schemas.microsoft.com/office/powerpoint/2010/main" val="4293754495"/>
              </p:ext>
            </p:extLst>
          </p:nvPr>
        </p:nvGraphicFramePr>
        <p:xfrm>
          <a:off x="381000" y="1246231"/>
          <a:ext cx="1133475" cy="495300"/>
        </p:xfrm>
        <a:graphic>
          <a:graphicData uri="http://schemas.openxmlformats.org/presentationml/2006/ole">
            <mc:AlternateContent xmlns:mc="http://schemas.openxmlformats.org/markup-compatibility/2006">
              <mc:Choice xmlns:v="urn:schemas-microsoft-com:vml" Requires="v">
                <p:oleObj spid="_x0000_s33858" name="Equation" r:id="rId6" imgW="1130300" imgH="508000" progId="Equation.3">
                  <p:embed/>
                </p:oleObj>
              </mc:Choice>
              <mc:Fallback>
                <p:oleObj name="Equation" r:id="rId6" imgW="1130300" imgH="5080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1246231"/>
                        <a:ext cx="1133475"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 name="Object 23"/>
          <p:cNvGraphicFramePr>
            <a:graphicFrameLocks noChangeAspect="1"/>
          </p:cNvGraphicFramePr>
          <p:nvPr>
            <p:extLst>
              <p:ext uri="{D42A27DB-BD31-4B8C-83A1-F6EECF244321}">
                <p14:modId xmlns:p14="http://schemas.microsoft.com/office/powerpoint/2010/main" val="2892241449"/>
              </p:ext>
            </p:extLst>
          </p:nvPr>
        </p:nvGraphicFramePr>
        <p:xfrm>
          <a:off x="457200" y="2057400"/>
          <a:ext cx="819150" cy="266700"/>
        </p:xfrm>
        <a:graphic>
          <a:graphicData uri="http://schemas.openxmlformats.org/presentationml/2006/ole">
            <mc:AlternateContent xmlns:mc="http://schemas.openxmlformats.org/markup-compatibility/2006">
              <mc:Choice xmlns:v="urn:schemas-microsoft-com:vml" Requires="v">
                <p:oleObj spid="_x0000_s33859" name="Equation" r:id="rId8" imgW="812447" imgH="279279" progId="Equation.3">
                  <p:embed/>
                </p:oleObj>
              </mc:Choice>
              <mc:Fallback>
                <p:oleObj name="Equation" r:id="rId8" imgW="812447" imgH="279279"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2057400"/>
                        <a:ext cx="81915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2255144244"/>
              </p:ext>
            </p:extLst>
          </p:nvPr>
        </p:nvGraphicFramePr>
        <p:xfrm>
          <a:off x="1632585" y="1981200"/>
          <a:ext cx="1133475" cy="447675"/>
        </p:xfrm>
        <a:graphic>
          <a:graphicData uri="http://schemas.openxmlformats.org/presentationml/2006/ole">
            <mc:AlternateContent xmlns:mc="http://schemas.openxmlformats.org/markup-compatibility/2006">
              <mc:Choice xmlns:v="urn:schemas-microsoft-com:vml" Requires="v">
                <p:oleObj spid="_x0000_s33860" name="Equation" r:id="rId10" imgW="1130300" imgH="457200" progId="Equation.3">
                  <p:embed/>
                </p:oleObj>
              </mc:Choice>
              <mc:Fallback>
                <p:oleObj name="Equation" r:id="rId10" imgW="1130300" imgH="457200"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32585" y="1981200"/>
                        <a:ext cx="1133475"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 name="Object 27"/>
          <p:cNvGraphicFramePr>
            <a:graphicFrameLocks noChangeAspect="1"/>
          </p:cNvGraphicFramePr>
          <p:nvPr>
            <p:extLst>
              <p:ext uri="{D42A27DB-BD31-4B8C-83A1-F6EECF244321}">
                <p14:modId xmlns:p14="http://schemas.microsoft.com/office/powerpoint/2010/main" val="1312254369"/>
              </p:ext>
            </p:extLst>
          </p:nvPr>
        </p:nvGraphicFramePr>
        <p:xfrm>
          <a:off x="3399155" y="1981200"/>
          <a:ext cx="1152525" cy="447675"/>
        </p:xfrm>
        <a:graphic>
          <a:graphicData uri="http://schemas.openxmlformats.org/presentationml/2006/ole">
            <mc:AlternateContent xmlns:mc="http://schemas.openxmlformats.org/markup-compatibility/2006">
              <mc:Choice xmlns:v="urn:schemas-microsoft-com:vml" Requires="v">
                <p:oleObj spid="_x0000_s33861" name="Equation" r:id="rId12" imgW="1155700" imgH="457200" progId="Equation.3">
                  <p:embed/>
                </p:oleObj>
              </mc:Choice>
              <mc:Fallback>
                <p:oleObj name="Equation" r:id="rId12" imgW="1155700" imgH="457200" progId="Equation.3">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99155" y="1981200"/>
                        <a:ext cx="1152525"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 name="Object 29"/>
          <p:cNvGraphicFramePr>
            <a:graphicFrameLocks noChangeAspect="1"/>
          </p:cNvGraphicFramePr>
          <p:nvPr>
            <p:extLst>
              <p:ext uri="{D42A27DB-BD31-4B8C-83A1-F6EECF244321}">
                <p14:modId xmlns:p14="http://schemas.microsoft.com/office/powerpoint/2010/main" val="3288105743"/>
              </p:ext>
            </p:extLst>
          </p:nvPr>
        </p:nvGraphicFramePr>
        <p:xfrm>
          <a:off x="1371600" y="2590800"/>
          <a:ext cx="1057275" cy="514350"/>
        </p:xfrm>
        <a:graphic>
          <a:graphicData uri="http://schemas.openxmlformats.org/presentationml/2006/ole">
            <mc:AlternateContent xmlns:mc="http://schemas.openxmlformats.org/markup-compatibility/2006">
              <mc:Choice xmlns:v="urn:schemas-microsoft-com:vml" Requires="v">
                <p:oleObj spid="_x0000_s33862" name="Equation" r:id="rId14" imgW="1054100" imgH="520700" progId="Equation.3">
                  <p:embed/>
                </p:oleObj>
              </mc:Choice>
              <mc:Fallback>
                <p:oleObj name="Equation" r:id="rId14" imgW="1054100" imgH="520700" progId="Equation.3">
                  <p:embed/>
                  <p:pic>
                    <p:nvPicPr>
                      <p:cNvPr id="0"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71600" y="2590800"/>
                        <a:ext cx="1057275"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168" name="Object 7167"/>
          <p:cNvGraphicFramePr>
            <a:graphicFrameLocks noChangeAspect="1"/>
          </p:cNvGraphicFramePr>
          <p:nvPr>
            <p:extLst>
              <p:ext uri="{D42A27DB-BD31-4B8C-83A1-F6EECF244321}">
                <p14:modId xmlns:p14="http://schemas.microsoft.com/office/powerpoint/2010/main" val="3184638948"/>
              </p:ext>
            </p:extLst>
          </p:nvPr>
        </p:nvGraphicFramePr>
        <p:xfrm>
          <a:off x="469504" y="2797897"/>
          <a:ext cx="457200" cy="238125"/>
        </p:xfrm>
        <a:graphic>
          <a:graphicData uri="http://schemas.openxmlformats.org/presentationml/2006/ole">
            <mc:AlternateContent xmlns:mc="http://schemas.openxmlformats.org/markup-compatibility/2006">
              <mc:Choice xmlns:v="urn:schemas-microsoft-com:vml" Requires="v">
                <p:oleObj spid="_x0000_s33863" name="Equation" r:id="rId16" imgW="457200" imgH="228600" progId="Equation.3">
                  <p:embed/>
                </p:oleObj>
              </mc:Choice>
              <mc:Fallback>
                <p:oleObj name="Equation" r:id="rId16" imgW="457200" imgH="228600" progId="Equation.3">
                  <p:embed/>
                  <p:pic>
                    <p:nvPicPr>
                      <p:cNvPr id="0"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9504" y="2797897"/>
                        <a:ext cx="457200"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6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171" name="Object 7170"/>
          <p:cNvGraphicFramePr>
            <a:graphicFrameLocks noChangeAspect="1"/>
          </p:cNvGraphicFramePr>
          <p:nvPr>
            <p:extLst>
              <p:ext uri="{D42A27DB-BD31-4B8C-83A1-F6EECF244321}">
                <p14:modId xmlns:p14="http://schemas.microsoft.com/office/powerpoint/2010/main" val="3766516845"/>
              </p:ext>
            </p:extLst>
          </p:nvPr>
        </p:nvGraphicFramePr>
        <p:xfrm>
          <a:off x="304800" y="3429000"/>
          <a:ext cx="1733550" cy="514350"/>
        </p:xfrm>
        <a:graphic>
          <a:graphicData uri="http://schemas.openxmlformats.org/presentationml/2006/ole">
            <mc:AlternateContent xmlns:mc="http://schemas.openxmlformats.org/markup-compatibility/2006">
              <mc:Choice xmlns:v="urn:schemas-microsoft-com:vml" Requires="v">
                <p:oleObj spid="_x0000_s33864" name="Equation" r:id="rId18" imgW="1739900" imgH="520700" progId="Equation.3">
                  <p:embed/>
                </p:oleObj>
              </mc:Choice>
              <mc:Fallback>
                <p:oleObj name="Equation" r:id="rId18" imgW="1739900" imgH="520700" progId="Equation.3">
                  <p:embed/>
                  <p:pic>
                    <p:nvPicPr>
                      <p:cNvPr id="0" name="Object 1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4800" y="3429000"/>
                        <a:ext cx="1733550"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3" name="Rectangle 7172"/>
          <p:cNvSpPr/>
          <p:nvPr/>
        </p:nvSpPr>
        <p:spPr>
          <a:xfrm>
            <a:off x="304800" y="5019764"/>
            <a:ext cx="4572000" cy="600164"/>
          </a:xfrm>
          <a:prstGeom prst="rect">
            <a:avLst/>
          </a:prstGeom>
        </p:spPr>
        <p:txBody>
          <a:bodyPr>
            <a:spAutoFit/>
          </a:bodyPr>
          <a:lstStyle/>
          <a:p>
            <a:r>
              <a:rPr lang="en-US" sz="1100" dirty="0"/>
              <a:t>(Smith, 1955) defined a metal-semiconductor contact as </a:t>
            </a:r>
            <a:r>
              <a:rPr lang="en-US" sz="1100" i="1" dirty="0"/>
              <a:t>ohmic </a:t>
            </a:r>
            <a:r>
              <a:rPr lang="en-US" sz="1100" dirty="0"/>
              <a:t>when “the metal serves as a reservoir of carriers with free access to the conduction band of the semiconductor”. </a:t>
            </a:r>
          </a:p>
        </p:txBody>
      </p:sp>
      <p:sp>
        <p:nvSpPr>
          <p:cNvPr id="7175" name="Rectangle 7174"/>
          <p:cNvSpPr/>
          <p:nvPr/>
        </p:nvSpPr>
        <p:spPr>
          <a:xfrm>
            <a:off x="304800" y="4390628"/>
            <a:ext cx="4572000" cy="461665"/>
          </a:xfrm>
          <a:prstGeom prst="rect">
            <a:avLst/>
          </a:prstGeom>
        </p:spPr>
        <p:txBody>
          <a:bodyPr>
            <a:spAutoFit/>
          </a:bodyPr>
          <a:lstStyle/>
          <a:p>
            <a:r>
              <a:rPr lang="en-US" sz="1200" dirty="0" smtClean="0"/>
              <a:t>For electrons </a:t>
            </a:r>
            <a:r>
              <a:rPr lang="en-US" sz="1200" dirty="0"/>
              <a:t>injected to a solid material a number of additional effects must be considered</a:t>
            </a:r>
          </a:p>
        </p:txBody>
      </p:sp>
    </p:spTree>
    <p:extLst>
      <p:ext uri="{BB962C8B-B14F-4D97-AF65-F5344CB8AC3E}">
        <p14:creationId xmlns:p14="http://schemas.microsoft.com/office/powerpoint/2010/main" val="2993989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26" y="6172200"/>
            <a:ext cx="8229600" cy="579709"/>
          </a:xfrm>
        </p:spPr>
        <p:txBody>
          <a:bodyPr>
            <a:noAutofit/>
          </a:bodyPr>
          <a:lstStyle/>
          <a:p>
            <a:pPr algn="l"/>
            <a:r>
              <a:rPr lang="en-US" sz="1050" dirty="0" smtClean="0"/>
              <a:t/>
            </a:r>
            <a:br>
              <a:rPr lang="en-US" sz="1050" dirty="0" smtClean="0"/>
            </a:br>
            <a:r>
              <a:rPr lang="en-US" sz="1050" dirty="0" smtClean="0"/>
              <a:t/>
            </a:r>
            <a:br>
              <a:rPr lang="en-US" sz="1050" dirty="0" smtClean="0"/>
            </a:br>
            <a:r>
              <a:rPr lang="en-US" sz="1050" dirty="0" smtClean="0"/>
              <a:t>Juan Bisquert  </a:t>
            </a:r>
            <a:r>
              <a:rPr lang="en-US" sz="1050" i="1" dirty="0" smtClean="0"/>
              <a:t>Nanostructured Energy Devices: Equilibrium Concepts and Kinetics </a:t>
            </a:r>
            <a:r>
              <a:rPr lang="en-US" sz="1050" dirty="0" smtClean="0"/>
              <a:t/>
            </a:r>
            <a:br>
              <a:rPr lang="en-US" sz="1050" dirty="0" smtClean="0"/>
            </a:br>
            <a:r>
              <a:rPr lang="en-US" sz="1050" dirty="0" smtClean="0"/>
              <a:t>CRC Press</a:t>
            </a:r>
            <a:endParaRPr lang="en-US" sz="1050" dirty="0"/>
          </a:p>
        </p:txBody>
      </p:sp>
      <p:cxnSp>
        <p:nvCxnSpPr>
          <p:cNvPr id="9" name="Straight Connector 8"/>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514D3E-DFA2-41DA-9E70-573401C2683A}" type="slidenum">
              <a:rPr lang="en-US" smtClean="0"/>
              <a:pPr/>
              <a:t>4</a:t>
            </a:fld>
            <a:endParaRPr lang="en-US"/>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3962399" y="4043680"/>
            <a:ext cx="4672609" cy="1277273"/>
          </a:xfrm>
          <a:prstGeom prst="rect">
            <a:avLst/>
          </a:prstGeom>
        </p:spPr>
        <p:txBody>
          <a:bodyPr wrap="square">
            <a:spAutoFit/>
          </a:bodyPr>
          <a:lstStyle/>
          <a:p>
            <a:r>
              <a:rPr lang="en-US" sz="1100" b="1" dirty="0"/>
              <a:t>Figure </a:t>
            </a:r>
            <a:r>
              <a:rPr lang="en-US" sz="1100" b="1" dirty="0" smtClean="0"/>
              <a:t>4.2</a:t>
            </a:r>
            <a:r>
              <a:rPr lang="en-US" sz="1100" b="1" dirty="0"/>
              <a:t>.</a:t>
            </a:r>
            <a:r>
              <a:rPr lang="en-US" sz="1100" dirty="0"/>
              <a:t> </a:t>
            </a:r>
            <a:r>
              <a:rPr lang="en-US" sz="1100" dirty="0" smtClean="0"/>
              <a:t>Measurement of the work function of a sample (s) with respect to a reference (ref) metal. (a) The two metals are connected and reach </a:t>
            </a:r>
            <a:r>
              <a:rPr lang="en-US" sz="1100" dirty="0" err="1" smtClean="0"/>
              <a:t>equlibrium</a:t>
            </a:r>
            <a:r>
              <a:rPr lang="en-US" sz="1100" dirty="0" smtClean="0"/>
              <a:t>. The voltage between the surfaces is the contact potential difference (CPD)          . If the reference electrode vibrates, a capacitive current flows in the external circuit. (b) An applied voltage                     equilibrates the CPD. In this situation no current is measured in the circuit</a:t>
            </a:r>
            <a:r>
              <a:rPr lang="en-US" sz="1100" dirty="0"/>
              <a:t>. © Juan Bisquert</a:t>
            </a:r>
            <a:endParaRPr lang="es-ES" sz="1100" dirty="0" smtClean="0"/>
          </a:p>
          <a:p>
            <a:endParaRPr lang="en-US" sz="1100" dirty="0"/>
          </a:p>
        </p:txBody>
      </p:sp>
      <p:graphicFrame>
        <p:nvGraphicFramePr>
          <p:cNvPr id="10241" name="Object 1"/>
          <p:cNvGraphicFramePr>
            <a:graphicFrameLocks noChangeAspect="1"/>
          </p:cNvGraphicFramePr>
          <p:nvPr>
            <p:extLst>
              <p:ext uri="{D42A27DB-BD31-4B8C-83A1-F6EECF244321}">
                <p14:modId xmlns:p14="http://schemas.microsoft.com/office/powerpoint/2010/main" val="873277286"/>
              </p:ext>
            </p:extLst>
          </p:nvPr>
        </p:nvGraphicFramePr>
        <p:xfrm>
          <a:off x="8373388" y="4443556"/>
          <a:ext cx="241300" cy="203200"/>
        </p:xfrm>
        <a:graphic>
          <a:graphicData uri="http://schemas.openxmlformats.org/presentationml/2006/ole">
            <mc:AlternateContent xmlns:mc="http://schemas.openxmlformats.org/markup-compatibility/2006">
              <mc:Choice xmlns:v="urn:schemas-microsoft-com:vml" Requires="v">
                <p:oleObj spid="_x0000_s10290" name="Ecuación" r:id="rId3" imgW="241200" imgH="203040" progId="Equation.3">
                  <p:embed/>
                </p:oleObj>
              </mc:Choice>
              <mc:Fallback>
                <p:oleObj name="Ecuación" r:id="rId3" imgW="241200" imgH="20304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3388" y="4443556"/>
                        <a:ext cx="2413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2" name="Object 2"/>
          <p:cNvGraphicFramePr>
            <a:graphicFrameLocks noChangeAspect="1"/>
          </p:cNvGraphicFramePr>
          <p:nvPr>
            <p:extLst>
              <p:ext uri="{D42A27DB-BD31-4B8C-83A1-F6EECF244321}">
                <p14:modId xmlns:p14="http://schemas.microsoft.com/office/powerpoint/2010/main" val="2478127348"/>
              </p:ext>
            </p:extLst>
          </p:nvPr>
        </p:nvGraphicFramePr>
        <p:xfrm>
          <a:off x="5701803" y="4682316"/>
          <a:ext cx="596900" cy="228600"/>
        </p:xfrm>
        <a:graphic>
          <a:graphicData uri="http://schemas.openxmlformats.org/presentationml/2006/ole">
            <mc:AlternateContent xmlns:mc="http://schemas.openxmlformats.org/markup-compatibility/2006">
              <mc:Choice xmlns:v="urn:schemas-microsoft-com:vml" Requires="v">
                <p:oleObj spid="_x0000_s10291" name="Ecuación" r:id="rId5" imgW="596880" imgH="228600" progId="Equation.3">
                  <p:embed/>
                </p:oleObj>
              </mc:Choice>
              <mc:Fallback>
                <p:oleObj name="Ecuación" r:id="rId5" imgW="596880" imgH="2286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1803" y="4682316"/>
                        <a:ext cx="5969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43" name="Picture 3" descr="C:\Users\Carmen\Dropbox (DISPOSITIVOS FOTO)\book energy (1)\part 1\figs files\figs 4 work function\4 2.tif"/>
          <p:cNvPicPr>
            <a:picLocks noChangeAspect="1" noChangeArrowheads="1"/>
          </p:cNvPicPr>
          <p:nvPr/>
        </p:nvPicPr>
        <p:blipFill>
          <a:blip r:embed="rId7" cstate="print"/>
          <a:srcRect/>
          <a:stretch>
            <a:fillRect/>
          </a:stretch>
        </p:blipFill>
        <p:spPr bwMode="auto">
          <a:xfrm>
            <a:off x="3465974" y="1148080"/>
            <a:ext cx="5595270" cy="2895600"/>
          </a:xfrm>
          <a:prstGeom prst="rect">
            <a:avLst/>
          </a:prstGeom>
          <a:noFill/>
        </p:spPr>
      </p:pic>
      <p:sp>
        <p:nvSpPr>
          <p:cNvPr id="7" name="Rectangle 6"/>
          <p:cNvSpPr/>
          <p:nvPr/>
        </p:nvSpPr>
        <p:spPr>
          <a:xfrm>
            <a:off x="0" y="33774"/>
            <a:ext cx="2825838" cy="369332"/>
          </a:xfrm>
          <a:prstGeom prst="rect">
            <a:avLst/>
          </a:prstGeom>
        </p:spPr>
        <p:txBody>
          <a:bodyPr wrap="none">
            <a:spAutoFit/>
          </a:bodyPr>
          <a:lstStyle/>
          <a:p>
            <a:r>
              <a:rPr lang="en-US" b="1" dirty="0"/>
              <a:t>3. The Kelvin probe method</a:t>
            </a:r>
          </a:p>
        </p:txBody>
      </p:sp>
      <p:sp>
        <p:nvSpPr>
          <p:cNvPr id="8" name="Rectangle 7"/>
          <p:cNvSpPr/>
          <p:nvPr/>
        </p:nvSpPr>
        <p:spPr>
          <a:xfrm>
            <a:off x="76200" y="533400"/>
            <a:ext cx="3389774" cy="307777"/>
          </a:xfrm>
          <a:prstGeom prst="rect">
            <a:avLst/>
          </a:prstGeom>
        </p:spPr>
        <p:txBody>
          <a:bodyPr wrap="none">
            <a:spAutoFit/>
          </a:bodyPr>
          <a:lstStyle/>
          <a:p>
            <a:r>
              <a:rPr lang="en-US" sz="1400" dirty="0"/>
              <a:t>experimental method to determine the CPD</a:t>
            </a:r>
          </a:p>
        </p:txBody>
      </p:sp>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215353184"/>
              </p:ext>
            </p:extLst>
          </p:nvPr>
        </p:nvGraphicFramePr>
        <p:xfrm>
          <a:off x="228600" y="1214120"/>
          <a:ext cx="1114425" cy="238125"/>
        </p:xfrm>
        <a:graphic>
          <a:graphicData uri="http://schemas.openxmlformats.org/presentationml/2006/ole">
            <mc:AlternateContent xmlns:mc="http://schemas.openxmlformats.org/markup-compatibility/2006">
              <mc:Choice xmlns:v="urn:schemas-microsoft-com:vml" Requires="v">
                <p:oleObj spid="_x0000_s10292" name="Equation" r:id="rId8" imgW="1117600" imgH="241300" progId="Equation.3">
                  <p:embed/>
                </p:oleObj>
              </mc:Choice>
              <mc:Fallback>
                <p:oleObj name="Equation" r:id="rId8" imgW="1117600" imgH="24130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1214120"/>
                        <a:ext cx="1114425"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998198918"/>
              </p:ext>
            </p:extLst>
          </p:nvPr>
        </p:nvGraphicFramePr>
        <p:xfrm>
          <a:off x="210031" y="1828800"/>
          <a:ext cx="1143000" cy="390525"/>
        </p:xfrm>
        <a:graphic>
          <a:graphicData uri="http://schemas.openxmlformats.org/presentationml/2006/ole">
            <mc:AlternateContent xmlns:mc="http://schemas.openxmlformats.org/markup-compatibility/2006">
              <mc:Choice xmlns:v="urn:schemas-microsoft-com:vml" Requires="v">
                <p:oleObj spid="_x0000_s10293" name="Equation" r:id="rId10" imgW="1143000" imgH="393700" progId="Equation.3">
                  <p:embed/>
                </p:oleObj>
              </mc:Choice>
              <mc:Fallback>
                <p:oleObj name="Equation" r:id="rId10" imgW="1143000" imgH="393700" progId="Equation.3">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0031" y="1828800"/>
                        <a:ext cx="1143000"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3640155310"/>
              </p:ext>
            </p:extLst>
          </p:nvPr>
        </p:nvGraphicFramePr>
        <p:xfrm>
          <a:off x="304800" y="2538214"/>
          <a:ext cx="752475" cy="238125"/>
        </p:xfrm>
        <a:graphic>
          <a:graphicData uri="http://schemas.openxmlformats.org/presentationml/2006/ole">
            <mc:AlternateContent xmlns:mc="http://schemas.openxmlformats.org/markup-compatibility/2006">
              <mc:Choice xmlns:v="urn:schemas-microsoft-com:vml" Requires="v">
                <p:oleObj spid="_x0000_s10294" name="Equation" r:id="rId12" imgW="748975" imgH="241195" progId="Equation.3">
                  <p:embed/>
                </p:oleObj>
              </mc:Choice>
              <mc:Fallback>
                <p:oleObj name="Equation" r:id="rId12" imgW="748975" imgH="241195" progId="Equation.3">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 y="2538214"/>
                        <a:ext cx="752475"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228970769"/>
              </p:ext>
            </p:extLst>
          </p:nvPr>
        </p:nvGraphicFramePr>
        <p:xfrm>
          <a:off x="914400" y="3385651"/>
          <a:ext cx="1314450" cy="266700"/>
        </p:xfrm>
        <a:graphic>
          <a:graphicData uri="http://schemas.openxmlformats.org/presentationml/2006/ole">
            <mc:AlternateContent xmlns:mc="http://schemas.openxmlformats.org/markup-compatibility/2006">
              <mc:Choice xmlns:v="urn:schemas-microsoft-com:vml" Requires="v">
                <p:oleObj spid="_x0000_s10295" name="Equation" r:id="rId14" imgW="1307532" imgH="266584" progId="Equation.3">
                  <p:embed/>
                </p:oleObj>
              </mc:Choice>
              <mc:Fallback>
                <p:oleObj name="Equation" r:id="rId14" imgW="1307532" imgH="266584" progId="Equation.3">
                  <p:embed/>
                  <p:pic>
                    <p:nvPicPr>
                      <p:cNvPr id="0"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14400" y="3385651"/>
                        <a:ext cx="131445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16"/>
          <p:cNvSpPr>
            <a:spLocks noChangeArrowheads="1"/>
          </p:cNvSpPr>
          <p:nvPr/>
        </p:nvSpPr>
        <p:spPr bwMode="auto">
          <a:xfrm>
            <a:off x="76200" y="2863334"/>
            <a:ext cx="34659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n-US" altLang="en-US" sz="1200" b="0" i="0" u="none" strike="noStrike" cap="none" normalizeH="0" baseline="0" dirty="0" smtClean="0">
                <a:ln>
                  <a:noFill/>
                </a:ln>
                <a:solidFill>
                  <a:schemeClr val="tx1"/>
                </a:solidFill>
                <a:effectLst/>
                <a:latin typeface="Times New Roman" pitchFamily="18" charset="0"/>
                <a:ea typeface="Times" pitchFamily="18" charset="0"/>
                <a:cs typeface="Times New Roman" pitchFamily="18" charset="0"/>
              </a:rPr>
              <a:t>the KP measures the voltage </a:t>
            </a:r>
            <a:r>
              <a:rPr lang="en-US" altLang="en-US" sz="1200" dirty="0">
                <a:latin typeface="Times New Roman" pitchFamily="18" charset="0"/>
                <a:ea typeface="Times" pitchFamily="18" charset="0"/>
                <a:cs typeface="Times New Roman" pitchFamily="18" charset="0"/>
              </a:rPr>
              <a:t> that nullifies the initial Volta potential difference existing in equilibrium at </a:t>
            </a:r>
            <a:endParaRPr lang="en-US" altLang="en-US"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imes New Roman" pitchFamily="18" charset="0"/>
                <a:ea typeface="Times" pitchFamily="18" charset="0"/>
                <a:cs typeface="Times New Roman" pitchFamily="18"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ectangle 19"/>
          <p:cNvSpPr>
            <a:spLocks noChangeArrowheads="1"/>
          </p:cNvSpPr>
          <p:nvPr/>
        </p:nvSpPr>
        <p:spPr bwMode="auto">
          <a:xfrm>
            <a:off x="0" y="628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rPr>
              <a:t>.</a:t>
            </a:r>
            <a:r>
              <a:rPr kumimoji="0" lang="en-US" altLang="en-US" sz="600" b="0" i="0" u="none" strike="noStrike" cap="none" normalizeH="0" baseline="0" smtClean="0">
                <a:ln>
                  <a:noFill/>
                </a:ln>
                <a:solidFill>
                  <a:schemeClr val="tx1"/>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75498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26" y="5943600"/>
            <a:ext cx="8229600" cy="808309"/>
          </a:xfrm>
        </p:spPr>
        <p:txBody>
          <a:bodyPr>
            <a:noAutofit/>
          </a:bodyPr>
          <a:lstStyle/>
          <a:p>
            <a:pPr algn="l"/>
            <a:r>
              <a:rPr lang="en-US" sz="1050" dirty="0" smtClean="0"/>
              <a:t/>
            </a:r>
            <a:br>
              <a:rPr lang="en-US" sz="1050" dirty="0" smtClean="0"/>
            </a:br>
            <a:r>
              <a:rPr lang="en-US" sz="1050" dirty="0" smtClean="0"/>
              <a:t/>
            </a:r>
            <a:br>
              <a:rPr lang="en-US" sz="1050" dirty="0" smtClean="0"/>
            </a:br>
            <a:r>
              <a:rPr lang="en-US" sz="1050" dirty="0" smtClean="0"/>
              <a:t>Juan Bisquert  </a:t>
            </a:r>
            <a:r>
              <a:rPr lang="en-US" sz="1050" i="1" dirty="0" smtClean="0"/>
              <a:t>Nanostructured </a:t>
            </a:r>
            <a:r>
              <a:rPr lang="en-US" sz="1050" i="1" dirty="0"/>
              <a:t>Energy Devices: Equilibrium Concepts and Kinetics </a:t>
            </a:r>
            <a:r>
              <a:rPr lang="en-US" sz="1050" dirty="0"/>
              <a:t/>
            </a:r>
            <a:br>
              <a:rPr lang="en-US" sz="1050" dirty="0"/>
            </a:br>
            <a:r>
              <a:rPr lang="en-US" sz="1050" dirty="0" smtClean="0"/>
              <a:t>CRC Press</a:t>
            </a:r>
            <a:endParaRPr lang="en-US" sz="1050" dirty="0"/>
          </a:p>
        </p:txBody>
      </p:sp>
      <p:cxnSp>
        <p:nvCxnSpPr>
          <p:cNvPr id="9" name="Straight Connector 8"/>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514D3E-DFA2-41DA-9E70-573401C2683A}" type="slidenum">
              <a:rPr lang="en-US" smtClean="0"/>
              <a:pPr/>
              <a:t>5</a:t>
            </a:fld>
            <a:endParaRPr lang="en-US"/>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1527609" y="3352800"/>
            <a:ext cx="6290504" cy="1107996"/>
          </a:xfrm>
          <a:prstGeom prst="rect">
            <a:avLst/>
          </a:prstGeom>
        </p:spPr>
        <p:txBody>
          <a:bodyPr wrap="square">
            <a:spAutoFit/>
          </a:bodyPr>
          <a:lstStyle/>
          <a:p>
            <a:r>
              <a:rPr lang="en-US" sz="1100" b="1" dirty="0"/>
              <a:t>Figure </a:t>
            </a:r>
            <a:r>
              <a:rPr lang="en-US" sz="1100" b="1" dirty="0" smtClean="0"/>
              <a:t>4.3.</a:t>
            </a:r>
            <a:r>
              <a:rPr lang="en-US" sz="1100" dirty="0" smtClean="0"/>
              <a:t> Scheme of a functionalized </a:t>
            </a:r>
            <a:r>
              <a:rPr lang="en-US" sz="1100" dirty="0" err="1" smtClean="0"/>
              <a:t>graphene</a:t>
            </a:r>
            <a:r>
              <a:rPr lang="en-US" sz="1100" dirty="0" smtClean="0"/>
              <a:t> oxide on a silicon dioxide substrate contacted with two gold pads, indicating the KPFM setup. Measured voltage drop with external bias ranging from +1.5 to +2.0 V. </a:t>
            </a:r>
          </a:p>
          <a:p>
            <a:r>
              <a:rPr lang="en-US" sz="1100" dirty="0" smtClean="0"/>
              <a:t>Reproduced </a:t>
            </a:r>
            <a:r>
              <a:rPr lang="en-US" sz="1100" dirty="0"/>
              <a:t>with permission from Yan, L.; </a:t>
            </a:r>
            <a:r>
              <a:rPr lang="en-US" sz="1100" dirty="0" err="1"/>
              <a:t>Punckt</a:t>
            </a:r>
            <a:r>
              <a:rPr lang="en-US" sz="1100" dirty="0"/>
              <a:t>, C.; </a:t>
            </a:r>
            <a:r>
              <a:rPr lang="en-US" sz="1100" dirty="0" err="1"/>
              <a:t>Aksay</a:t>
            </a:r>
            <a:r>
              <a:rPr lang="en-US" sz="1100" dirty="0"/>
              <a:t>, I. A.; </a:t>
            </a:r>
            <a:r>
              <a:rPr lang="en-US" sz="1100" dirty="0" err="1"/>
              <a:t>Mertin</a:t>
            </a:r>
            <a:r>
              <a:rPr lang="en-US" sz="1100" dirty="0"/>
              <a:t>, W.; </a:t>
            </a:r>
            <a:r>
              <a:rPr lang="en-US" sz="1100" dirty="0" err="1"/>
              <a:t>Bacher</a:t>
            </a:r>
            <a:r>
              <a:rPr lang="en-US" sz="1100" dirty="0"/>
              <a:t>, G. "</a:t>
            </a:r>
            <a:r>
              <a:rPr lang="en-US" sz="1100" dirty="0">
                <a:hlinkClick r:id="rId3"/>
              </a:rPr>
              <a:t>Local voltage drop in a single functionalized graphene sheet characterized by Kelvin Probe Force Microscopy</a:t>
            </a:r>
            <a:r>
              <a:rPr lang="en-US" sz="1100" dirty="0"/>
              <a:t>". </a:t>
            </a:r>
            <a:r>
              <a:rPr lang="en-US" sz="1100" i="1" dirty="0" err="1"/>
              <a:t>Nano</a:t>
            </a:r>
            <a:r>
              <a:rPr lang="en-US" sz="1100" i="1" dirty="0"/>
              <a:t> Letters</a:t>
            </a:r>
            <a:r>
              <a:rPr lang="en-US" sz="1100" dirty="0"/>
              <a:t> </a:t>
            </a:r>
            <a:r>
              <a:rPr lang="en-US" sz="1100" b="1" dirty="0"/>
              <a:t>2011</a:t>
            </a:r>
            <a:r>
              <a:rPr lang="en-US" sz="1100" dirty="0"/>
              <a:t>, </a:t>
            </a:r>
            <a:r>
              <a:rPr lang="en-US" sz="1100" i="1" dirty="0"/>
              <a:t>11</a:t>
            </a:r>
            <a:r>
              <a:rPr lang="en-US" sz="1100" dirty="0"/>
              <a:t>, 3543-3549.</a:t>
            </a:r>
            <a:endParaRPr lang="es-ES" sz="1100" dirty="0" smtClean="0"/>
          </a:p>
        </p:txBody>
      </p:sp>
      <p:pic>
        <p:nvPicPr>
          <p:cNvPr id="9217" name="Picture 1" descr="C:\Users\Carmen\Dropbox (DISPOSITIVOS FOTO)\book energy (1)\part 1\figs files\figs 4 work function\4 3.tiff"/>
          <p:cNvPicPr>
            <a:picLocks noChangeAspect="1" noChangeArrowheads="1"/>
          </p:cNvPicPr>
          <p:nvPr/>
        </p:nvPicPr>
        <p:blipFill>
          <a:blip r:embed="rId4" cstate="print"/>
          <a:srcRect/>
          <a:stretch>
            <a:fillRect/>
          </a:stretch>
        </p:blipFill>
        <p:spPr bwMode="auto">
          <a:xfrm>
            <a:off x="1388648" y="802482"/>
            <a:ext cx="6366704" cy="2360612"/>
          </a:xfrm>
          <a:prstGeom prst="rect">
            <a:avLst/>
          </a:prstGeom>
          <a:noFill/>
        </p:spPr>
      </p:pic>
      <p:sp>
        <p:nvSpPr>
          <p:cNvPr id="4" name="Rectangle 3"/>
          <p:cNvSpPr/>
          <p:nvPr/>
        </p:nvSpPr>
        <p:spPr>
          <a:xfrm>
            <a:off x="15240" y="152400"/>
            <a:ext cx="3024739" cy="307777"/>
          </a:xfrm>
          <a:prstGeom prst="rect">
            <a:avLst/>
          </a:prstGeom>
        </p:spPr>
        <p:txBody>
          <a:bodyPr wrap="none">
            <a:spAutoFit/>
          </a:bodyPr>
          <a:lstStyle/>
          <a:p>
            <a:r>
              <a:rPr lang="en-US" sz="1400" dirty="0"/>
              <a:t>Kelvin Probe Force Microscopy (KPFM) </a:t>
            </a:r>
          </a:p>
        </p:txBody>
      </p:sp>
      <p:sp>
        <p:nvSpPr>
          <p:cNvPr id="6" name="Rectangle 2"/>
          <p:cNvSpPr>
            <a:spLocks noChangeArrowheads="1"/>
          </p:cNvSpPr>
          <p:nvPr/>
        </p:nvSpPr>
        <p:spPr bwMode="auto">
          <a:xfrm>
            <a:off x="539552" y="4724400"/>
            <a:ext cx="6934200" cy="460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imes New Roman" pitchFamily="18" charset="0"/>
                <a:ea typeface="Times" pitchFamily="18" charset="0"/>
                <a:cs typeface="Times New Roman" pitchFamily="18" charset="0"/>
              </a:rPr>
              <a:t>the voltage measured is the difference between the VL at the sample surface and the VL at the surface of the tip,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79034688"/>
              </p:ext>
            </p:extLst>
          </p:nvPr>
        </p:nvGraphicFramePr>
        <p:xfrm>
          <a:off x="1295400" y="5154097"/>
          <a:ext cx="1552575" cy="304800"/>
        </p:xfrm>
        <a:graphic>
          <a:graphicData uri="http://schemas.openxmlformats.org/presentationml/2006/ole">
            <mc:AlternateContent xmlns:mc="http://schemas.openxmlformats.org/markup-compatibility/2006">
              <mc:Choice xmlns:v="urn:schemas-microsoft-com:vml" Requires="v">
                <p:oleObj spid="_x0000_s34825" name="Equation" r:id="rId5" imgW="1548728" imgH="304668" progId="Equation.3">
                  <p:embed/>
                </p:oleObj>
              </mc:Choice>
              <mc:Fallback>
                <p:oleObj name="Equation" r:id="rId5" imgW="1548728" imgH="304668"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5154097"/>
                        <a:ext cx="1552575"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p:cNvSpPr>
            <a:spLocks noChangeArrowheads="1"/>
          </p:cNvSpPr>
          <p:nvPr/>
        </p:nvSpPr>
        <p:spPr bwMode="auto">
          <a:xfrm>
            <a:off x="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r>
              <a:rPr kumimoji="0" lang="en-US" altLang="en-US" sz="12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75498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26" y="6172200"/>
            <a:ext cx="8229600" cy="579709"/>
          </a:xfrm>
        </p:spPr>
        <p:txBody>
          <a:bodyPr>
            <a:noAutofit/>
          </a:bodyPr>
          <a:lstStyle/>
          <a:p>
            <a:pPr algn="l"/>
            <a:r>
              <a:rPr lang="en-US" sz="1050" dirty="0" smtClean="0"/>
              <a:t/>
            </a:r>
            <a:br>
              <a:rPr lang="en-US" sz="1050" dirty="0" smtClean="0"/>
            </a:br>
            <a:r>
              <a:rPr lang="en-US" sz="1050" dirty="0" smtClean="0"/>
              <a:t/>
            </a:r>
            <a:br>
              <a:rPr lang="en-US" sz="1050" dirty="0" smtClean="0"/>
            </a:br>
            <a:r>
              <a:rPr lang="en-US" sz="1050" dirty="0" smtClean="0"/>
              <a:t>Juan Bisquert  </a:t>
            </a:r>
            <a:r>
              <a:rPr lang="en-US" sz="1050" i="1" dirty="0" smtClean="0"/>
              <a:t>Nanostructured </a:t>
            </a:r>
            <a:r>
              <a:rPr lang="en-US" sz="1050" i="1" dirty="0"/>
              <a:t>Energy Devices: Equilibrium Concepts and Kinetics </a:t>
            </a:r>
            <a:r>
              <a:rPr lang="en-US" sz="1050" dirty="0"/>
              <a:t/>
            </a:r>
            <a:br>
              <a:rPr lang="en-US" sz="1050" dirty="0"/>
            </a:br>
            <a:r>
              <a:rPr lang="en-US" sz="1050" dirty="0" smtClean="0"/>
              <a:t>CRC Press</a:t>
            </a:r>
            <a:endParaRPr lang="en-US" sz="1050" dirty="0"/>
          </a:p>
        </p:txBody>
      </p:sp>
      <p:cxnSp>
        <p:nvCxnSpPr>
          <p:cNvPr id="9" name="Straight Connector 8"/>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514D3E-DFA2-41DA-9E70-573401C2683A}" type="slidenum">
              <a:rPr lang="en-US" smtClean="0"/>
              <a:pPr/>
              <a:t>6</a:t>
            </a:fld>
            <a:endParaRPr lang="en-US"/>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2895600" y="4027868"/>
            <a:ext cx="6248400" cy="1615827"/>
          </a:xfrm>
          <a:prstGeom prst="rect">
            <a:avLst/>
          </a:prstGeom>
        </p:spPr>
        <p:txBody>
          <a:bodyPr wrap="square">
            <a:spAutoFit/>
          </a:bodyPr>
          <a:lstStyle/>
          <a:p>
            <a:r>
              <a:rPr lang="en-US" sz="1100" b="1" dirty="0"/>
              <a:t>Figure </a:t>
            </a:r>
            <a:r>
              <a:rPr lang="en-US" sz="1100" b="1" dirty="0" smtClean="0"/>
              <a:t>4.4.</a:t>
            </a:r>
            <a:r>
              <a:rPr lang="en-US" sz="1100" dirty="0" smtClean="0"/>
              <a:t> Principle of the UPS study of a metal (a) and metal/organic interface (b). In (a) is shown the metal DOS (bottom left) and UPS spectrum (top right). The following energy levels are indicated: energy of incident photon, vacuum level, the Fermi level, the work function for the metal substrate and the detector, and the range of kinetic energies of the emitted electrons. (b) An organic layer is deposited on top of the metal substrate. A dipole shifts down the vacuum level with respect to the VL in the substrate metal. At the detector, electrons arrive with smaller kinetic energy. (c) UPS spectrum in the scale of binding energy with respect to the Fermi level. The secondary cutoff corresponds to electrons emitted with zero kinetic energy from the deepest states in the valence band. The shift of the secondary cutoff corresponds to the displacement of the VL, ∆</a:t>
            </a:r>
            <a:r>
              <a:rPr lang="en-US" sz="1100" dirty="0"/>
              <a:t>. © Juan Bisquert</a:t>
            </a:r>
            <a:endParaRPr lang="es-ES" sz="1100" dirty="0"/>
          </a:p>
        </p:txBody>
      </p:sp>
      <p:pic>
        <p:nvPicPr>
          <p:cNvPr id="8193" name="Picture 1" descr="C:\Users\Carmen\Dropbox (DISPOSITIVOS FOTO)\book energy (1)\part 1\figs files\figs 4 work function\4 4.tif"/>
          <p:cNvPicPr>
            <a:picLocks noChangeAspect="1" noChangeArrowheads="1"/>
          </p:cNvPicPr>
          <p:nvPr/>
        </p:nvPicPr>
        <p:blipFill rotWithShape="1">
          <a:blip r:embed="rId3" cstate="print"/>
          <a:srcRect b="43164"/>
          <a:stretch/>
        </p:blipFill>
        <p:spPr bwMode="auto">
          <a:xfrm>
            <a:off x="2587468" y="762000"/>
            <a:ext cx="6063588" cy="3250628"/>
          </a:xfrm>
          <a:prstGeom prst="rect">
            <a:avLst/>
          </a:prstGeom>
          <a:noFill/>
        </p:spPr>
      </p:pic>
      <p:sp>
        <p:nvSpPr>
          <p:cNvPr id="4" name="Rectangle 3"/>
          <p:cNvSpPr/>
          <p:nvPr/>
        </p:nvSpPr>
        <p:spPr>
          <a:xfrm>
            <a:off x="30480" y="23614"/>
            <a:ext cx="3976730" cy="369332"/>
          </a:xfrm>
          <a:prstGeom prst="rect">
            <a:avLst/>
          </a:prstGeom>
        </p:spPr>
        <p:txBody>
          <a:bodyPr wrap="none">
            <a:spAutoFit/>
          </a:bodyPr>
          <a:lstStyle/>
          <a:p>
            <a:r>
              <a:rPr lang="en-US" b="1" dirty="0"/>
              <a:t>4. Photoelectron emission spectroscopy</a:t>
            </a: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75796538"/>
              </p:ext>
            </p:extLst>
          </p:nvPr>
        </p:nvGraphicFramePr>
        <p:xfrm>
          <a:off x="293550" y="1524000"/>
          <a:ext cx="1704975" cy="228600"/>
        </p:xfrm>
        <a:graphic>
          <a:graphicData uri="http://schemas.openxmlformats.org/presentationml/2006/ole">
            <mc:AlternateContent xmlns:mc="http://schemas.openxmlformats.org/markup-compatibility/2006">
              <mc:Choice xmlns:v="urn:schemas-microsoft-com:vml" Requires="v">
                <p:oleObj spid="_x0000_s35847" name="Equation" r:id="rId4" imgW="1714500" imgH="241300" progId="Equation.3">
                  <p:embed/>
                </p:oleObj>
              </mc:Choice>
              <mc:Fallback>
                <p:oleObj name="Equation" r:id="rId4" imgW="1714500" imgH="2413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550" y="1524000"/>
                        <a:ext cx="17049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75498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26" y="6172200"/>
            <a:ext cx="8229600" cy="579709"/>
          </a:xfrm>
        </p:spPr>
        <p:txBody>
          <a:bodyPr>
            <a:noAutofit/>
          </a:bodyPr>
          <a:lstStyle/>
          <a:p>
            <a:pPr algn="l"/>
            <a:r>
              <a:rPr lang="en-US" sz="1050" dirty="0" smtClean="0"/>
              <a:t>© Juan Bisquert</a:t>
            </a:r>
            <a:br>
              <a:rPr lang="en-US" sz="1050" dirty="0" smtClean="0"/>
            </a:br>
            <a:r>
              <a:rPr lang="en-US" sz="1050" dirty="0" smtClean="0"/>
              <a:t/>
            </a:r>
            <a:br>
              <a:rPr lang="en-US" sz="1050" dirty="0" smtClean="0"/>
            </a:br>
            <a:r>
              <a:rPr lang="en-US" sz="1050" dirty="0" smtClean="0"/>
              <a:t>Juan Bisquert  </a:t>
            </a:r>
            <a:r>
              <a:rPr lang="en-US" sz="1050" i="1" dirty="0" smtClean="0"/>
              <a:t>Nanostructured </a:t>
            </a:r>
            <a:r>
              <a:rPr lang="en-US" sz="1050" i="1" dirty="0"/>
              <a:t>Energy Devices: Equilibrium Concepts and Kinetics </a:t>
            </a:r>
            <a:r>
              <a:rPr lang="en-US" sz="1050" dirty="0"/>
              <a:t/>
            </a:r>
            <a:br>
              <a:rPr lang="en-US" sz="1050" dirty="0"/>
            </a:br>
            <a:r>
              <a:rPr lang="en-US" sz="1050" dirty="0" smtClean="0"/>
              <a:t>CRC Press</a:t>
            </a:r>
            <a:endParaRPr lang="en-US" sz="1050" dirty="0"/>
          </a:p>
        </p:txBody>
      </p:sp>
      <p:cxnSp>
        <p:nvCxnSpPr>
          <p:cNvPr id="9" name="Straight Connector 8"/>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514D3E-DFA2-41DA-9E70-573401C2683A}" type="slidenum">
              <a:rPr lang="en-US" smtClean="0"/>
              <a:pPr/>
              <a:t>7</a:t>
            </a:fld>
            <a:endParaRPr lang="en-US"/>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193" name="Picture 1" descr="C:\Users\Carmen\Dropbox (DISPOSITIVOS FOTO)\book energy (1)\part 1\figs files\figs 4 work function\4 4.tif"/>
          <p:cNvPicPr>
            <a:picLocks noChangeAspect="1" noChangeArrowheads="1"/>
          </p:cNvPicPr>
          <p:nvPr/>
        </p:nvPicPr>
        <p:blipFill>
          <a:blip r:embed="rId3" cstate="print"/>
          <a:srcRect/>
          <a:stretch>
            <a:fillRect/>
          </a:stretch>
        </p:blipFill>
        <p:spPr bwMode="auto">
          <a:xfrm>
            <a:off x="4419600" y="762000"/>
            <a:ext cx="4092575" cy="3860228"/>
          </a:xfrm>
          <a:prstGeom prst="rect">
            <a:avLst/>
          </a:prstGeom>
          <a:noFill/>
        </p:spPr>
      </p:pic>
      <p:sp>
        <p:nvSpPr>
          <p:cNvPr id="4" name="Rectangle 3"/>
          <p:cNvSpPr/>
          <p:nvPr/>
        </p:nvSpPr>
        <p:spPr>
          <a:xfrm>
            <a:off x="30480" y="23614"/>
            <a:ext cx="3976730" cy="369332"/>
          </a:xfrm>
          <a:prstGeom prst="rect">
            <a:avLst/>
          </a:prstGeom>
        </p:spPr>
        <p:txBody>
          <a:bodyPr wrap="none">
            <a:spAutoFit/>
          </a:bodyPr>
          <a:lstStyle/>
          <a:p>
            <a:r>
              <a:rPr lang="en-US" b="1" dirty="0"/>
              <a:t>4. Photoelectron emission spectroscopy</a:t>
            </a:r>
          </a:p>
        </p:txBody>
      </p:sp>
      <p:sp>
        <p:nvSpPr>
          <p:cNvPr id="8" name="Rectangle 3"/>
          <p:cNvSpPr>
            <a:spLocks noChangeArrowheads="1"/>
          </p:cNvSpPr>
          <p:nvPr/>
        </p:nvSpPr>
        <p:spPr bwMode="auto">
          <a:xfrm>
            <a:off x="-60960" y="685800"/>
            <a:ext cx="4159610"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just"/>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a:t>
            </a:r>
            <a:r>
              <a:rPr lang="en-US" altLang="en-US" sz="1200" dirty="0" smtClean="0">
                <a:ea typeface="Times New Roman" pitchFamily="18" charset="0"/>
              </a:rPr>
              <a:t>The </a:t>
            </a:r>
            <a:r>
              <a:rPr lang="en-US" altLang="en-US" sz="1200" dirty="0">
                <a:ea typeface="Times New Roman" pitchFamily="18" charset="0"/>
              </a:rPr>
              <a:t>highest energy at which electrons are extracted </a:t>
            </a:r>
            <a:r>
              <a:rPr lang="en-US" altLang="en-US" sz="1200" dirty="0" smtClean="0">
                <a:ea typeface="Times New Roman" pitchFamily="18" charset="0"/>
              </a:rPr>
              <a:t>is</a:t>
            </a:r>
          </a:p>
          <a:p>
            <a:pPr algn="just"/>
            <a:endParaRPr lang="en-US" altLang="en-US" sz="1200" dirty="0">
              <a:ea typeface="Times New Roman" pitchFamily="18" charset="0"/>
            </a:endParaRPr>
          </a:p>
          <a:p>
            <a:pPr algn="just"/>
            <a:r>
              <a:rPr lang="en-US" altLang="en-US" sz="1200" dirty="0" smtClean="0">
                <a:ea typeface="Times New Roman" pitchFamily="18" charset="0"/>
              </a:rPr>
              <a:t> </a:t>
            </a:r>
            <a:endParaRPr lang="en-US" altLang="en-US" dirty="0"/>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and corresponds to electrons at the Fermi level for metals, </a:t>
            </a:r>
            <a:r>
              <a:rPr kumimoji="0" lang="en-US" altLang="en-US" sz="1200" b="0" i="0" u="none" strike="noStrike" cap="none" normalizeH="0" baseline="0" dirty="0" smtClean="0">
                <a:ln>
                  <a:noFill/>
                </a:ln>
                <a:solidFill>
                  <a:schemeClr val="tx1"/>
                </a:solidFill>
                <a:effectLst/>
                <a:latin typeface="Arial" pitchFamily="34" charset="0"/>
                <a:ea typeface="Times" pitchFamily="18" charset="0"/>
                <a:cs typeface="Arial" pitchFamily="34" charset="0"/>
              </a:rPr>
              <a:t>or of the valence band maximum/HOMO for semiconductors and insulators</a:t>
            </a: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 At lower kinetic energies, and higher BE, the spectra of </a:t>
            </a:r>
            <a:r>
              <a:rPr kumimoji="0" lang="en-US" alt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photoemitted</a:t>
            </a: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electrons follows the shape of the occupied DOS of the valence band. At large binding energies peaks of core levels can be recognized.</a:t>
            </a:r>
          </a:p>
          <a:p>
            <a:pPr marL="0" marR="0" lvl="0" indent="0" algn="just" defTabSz="914400" rtl="0" eaLnBrk="0" fontAlgn="base" latinLnBrk="0" hangingPunct="0">
              <a:lnSpc>
                <a:spcPct val="100000"/>
              </a:lnSpc>
              <a:spcBef>
                <a:spcPct val="0"/>
              </a:spcBef>
              <a:spcAft>
                <a:spcPct val="0"/>
              </a:spcAft>
              <a:buClrTx/>
              <a:buSzTx/>
              <a:tabLst/>
            </a:pPr>
            <a:endParaRPr lang="en-US" altLang="en-US" sz="1000" dirty="0"/>
          </a:p>
          <a:p>
            <a:pPr lvl="0" algn="just" eaLnBrk="0" hangingPunct="0"/>
            <a:r>
              <a:rPr lang="en-US" sz="1200" dirty="0" smtClean="0"/>
              <a:t>(c) The </a:t>
            </a:r>
            <a:r>
              <a:rPr lang="en-US" sz="1200" dirty="0"/>
              <a:t>energy of electrons with </a:t>
            </a:r>
            <a:r>
              <a:rPr lang="en-US" sz="1200" i="1" dirty="0"/>
              <a:t>lowest</a:t>
            </a:r>
            <a:r>
              <a:rPr lang="en-US" sz="1200" dirty="0"/>
              <a:t> kinetic energy  at the detector, corresponding to the electrons with  largest binding energy, is called the secondary electrons cutoff. </a:t>
            </a:r>
            <a:endParaRPr kumimoji="0" lang="en-US" altLang="en-US" sz="1200" b="0" i="0" u="none" strike="noStrike" cap="none" normalizeH="0" baseline="0" dirty="0" smtClean="0">
              <a:ln>
                <a:noFill/>
              </a:ln>
              <a:solidFill>
                <a:schemeClr val="tx1"/>
              </a:solidFill>
              <a:effectLst/>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511026589"/>
              </p:ext>
            </p:extLst>
          </p:nvPr>
        </p:nvGraphicFramePr>
        <p:xfrm>
          <a:off x="1295400" y="979488"/>
          <a:ext cx="314325" cy="238125"/>
        </p:xfrm>
        <a:graphic>
          <a:graphicData uri="http://schemas.openxmlformats.org/presentationml/2006/ole">
            <mc:AlternateContent xmlns:mc="http://schemas.openxmlformats.org/markup-compatibility/2006">
              <mc:Choice xmlns:v="urn:schemas-microsoft-com:vml" Requires="v">
                <p:oleObj spid="_x0000_s36892" name="Equation" r:id="rId4" imgW="317225" imgH="241091" progId="Equation.3">
                  <p:embed/>
                </p:oleObj>
              </mc:Choice>
              <mc:Fallback>
                <p:oleObj name="Equation" r:id="rId4" imgW="317225" imgH="241091"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979488"/>
                        <a:ext cx="3143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1167077977"/>
              </p:ext>
            </p:extLst>
          </p:nvPr>
        </p:nvGraphicFramePr>
        <p:xfrm>
          <a:off x="685800" y="3657600"/>
          <a:ext cx="1638300" cy="257175"/>
        </p:xfrm>
        <a:graphic>
          <a:graphicData uri="http://schemas.openxmlformats.org/presentationml/2006/ole">
            <mc:AlternateContent xmlns:mc="http://schemas.openxmlformats.org/markup-compatibility/2006">
              <mc:Choice xmlns:v="urn:schemas-microsoft-com:vml" Requires="v">
                <p:oleObj spid="_x0000_s36893" name="Equation" r:id="rId6" imgW="1651000" imgH="266700" progId="Equation.3">
                  <p:embed/>
                </p:oleObj>
              </mc:Choice>
              <mc:Fallback>
                <p:oleObj name="Equation" r:id="rId6" imgW="1651000" imgH="2667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3657600"/>
                        <a:ext cx="1638300"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3912567340"/>
              </p:ext>
            </p:extLst>
          </p:nvPr>
        </p:nvGraphicFramePr>
        <p:xfrm>
          <a:off x="713920" y="4038600"/>
          <a:ext cx="1304925" cy="266700"/>
        </p:xfrm>
        <a:graphic>
          <a:graphicData uri="http://schemas.openxmlformats.org/presentationml/2006/ole">
            <mc:AlternateContent xmlns:mc="http://schemas.openxmlformats.org/markup-compatibility/2006">
              <mc:Choice xmlns:v="urn:schemas-microsoft-com:vml" Requires="v">
                <p:oleObj spid="_x0000_s36894" name="Equation" r:id="rId8" imgW="1307532" imgH="266584" progId="Equation.3">
                  <p:embed/>
                </p:oleObj>
              </mc:Choice>
              <mc:Fallback>
                <p:oleObj name="Equation" r:id="rId8" imgW="1307532" imgH="266584"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3920" y="4038600"/>
                        <a:ext cx="1304925"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Object 15"/>
          <p:cNvGraphicFramePr>
            <a:graphicFrameLocks noChangeAspect="1"/>
          </p:cNvGraphicFramePr>
          <p:nvPr>
            <p:extLst>
              <p:ext uri="{D42A27DB-BD31-4B8C-83A1-F6EECF244321}">
                <p14:modId xmlns:p14="http://schemas.microsoft.com/office/powerpoint/2010/main" val="1006622688"/>
              </p:ext>
            </p:extLst>
          </p:nvPr>
        </p:nvGraphicFramePr>
        <p:xfrm>
          <a:off x="685800" y="4488878"/>
          <a:ext cx="1571625" cy="266700"/>
        </p:xfrm>
        <a:graphic>
          <a:graphicData uri="http://schemas.openxmlformats.org/presentationml/2006/ole">
            <mc:AlternateContent xmlns:mc="http://schemas.openxmlformats.org/markup-compatibility/2006">
              <mc:Choice xmlns:v="urn:schemas-microsoft-com:vml" Requires="v">
                <p:oleObj spid="_x0000_s36895" name="Equation" r:id="rId10" imgW="1562100" imgH="266700" progId="Equation.3">
                  <p:embed/>
                </p:oleObj>
              </mc:Choice>
              <mc:Fallback>
                <p:oleObj name="Equation" r:id="rId10" imgW="1562100" imgH="266700" progId="Equation.3">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00" y="4488878"/>
                        <a:ext cx="1571625"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17612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26" y="6019800"/>
            <a:ext cx="8229600" cy="732109"/>
          </a:xfrm>
        </p:spPr>
        <p:txBody>
          <a:bodyPr>
            <a:noAutofit/>
          </a:bodyPr>
          <a:lstStyle/>
          <a:p>
            <a:pPr algn="l"/>
            <a:r>
              <a:rPr lang="en-US" sz="1050" dirty="0" smtClean="0"/>
              <a:t>Reproduced with permission from Ishii, H.; Sugiyama, K.; Ito, E.; Seki, K. "</a:t>
            </a:r>
            <a:r>
              <a:rPr lang="en-US" sz="1050" dirty="0" smtClean="0">
                <a:hlinkClick r:id="rId3"/>
              </a:rPr>
              <a:t>Energy level alignment and interfacial electronic structures at organic/metal and organic/organic interfaces</a:t>
            </a:r>
            <a:r>
              <a:rPr lang="en-US" sz="1050" dirty="0" smtClean="0"/>
              <a:t>". </a:t>
            </a:r>
            <a:br>
              <a:rPr lang="en-US" sz="1050" dirty="0" smtClean="0"/>
            </a:br>
            <a:r>
              <a:rPr lang="en-US" sz="1050" dirty="0" smtClean="0"/>
              <a:t/>
            </a:r>
            <a:br>
              <a:rPr lang="en-US" sz="1050" dirty="0" smtClean="0"/>
            </a:br>
            <a:r>
              <a:rPr lang="en-US" sz="1050" dirty="0" smtClean="0"/>
              <a:t>Juan Bisquert  </a:t>
            </a:r>
            <a:r>
              <a:rPr lang="en-US" sz="1050" i="1" dirty="0" smtClean="0"/>
              <a:t>Nanostructured </a:t>
            </a:r>
            <a:r>
              <a:rPr lang="en-US" sz="1050" i="1" dirty="0"/>
              <a:t>Energy Devices: Equilibrium Concepts and Kinetics </a:t>
            </a:r>
            <a:r>
              <a:rPr lang="en-US" sz="1050" dirty="0"/>
              <a:t/>
            </a:r>
            <a:br>
              <a:rPr lang="en-US" sz="1050" dirty="0"/>
            </a:br>
            <a:r>
              <a:rPr lang="en-US" sz="1050" dirty="0" smtClean="0"/>
              <a:t>CRC Press</a:t>
            </a:r>
            <a:endParaRPr lang="en-US" sz="1050" dirty="0"/>
          </a:p>
        </p:txBody>
      </p:sp>
      <p:cxnSp>
        <p:nvCxnSpPr>
          <p:cNvPr id="9" name="Straight Connector 8"/>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514D3E-DFA2-41DA-9E70-573401C2683A}" type="slidenum">
              <a:rPr lang="en-US" smtClean="0"/>
              <a:pPr/>
              <a:t>8</a:t>
            </a:fld>
            <a:endParaRPr lang="en-US"/>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564952" y="5029200"/>
            <a:ext cx="8126018" cy="938719"/>
          </a:xfrm>
          <a:prstGeom prst="rect">
            <a:avLst/>
          </a:prstGeom>
        </p:spPr>
        <p:txBody>
          <a:bodyPr wrap="square">
            <a:spAutoFit/>
          </a:bodyPr>
          <a:lstStyle/>
          <a:p>
            <a:r>
              <a:rPr lang="en-US" sz="1100" b="1" dirty="0"/>
              <a:t>Figure </a:t>
            </a:r>
            <a:r>
              <a:rPr lang="en-US" sz="1100" b="1" dirty="0" smtClean="0"/>
              <a:t>4.5.</a:t>
            </a:r>
            <a:r>
              <a:rPr lang="en-US" sz="1100" dirty="0" smtClean="0"/>
              <a:t> UPS measurement of an organic/metal interface. (a) Photoemission from the metal. (b) Photoemission from the organic layer deposited on the metal substrate. </a:t>
            </a:r>
            <a:r>
              <a:rPr lang="en-US" sz="1100" i="1" dirty="0" smtClean="0"/>
              <a:t>       </a:t>
            </a:r>
            <a:r>
              <a:rPr lang="en-US" sz="1100" dirty="0" smtClean="0"/>
              <a:t>: kinetic energy of photoelectron,              (metal) maximum kinetic energy of photoelectron from the metal,            (org): maximum kinetic energy of photoelectron form the organic layer.  (c) Presentation of the UPS spectra of metal and organic material with the energy of an emitted electron with an arbitrary origin as the abscissa. (d) UPS spectra of TPD incrementally deposited on Au substrate as a function of film thickness. The shift of the left-hand cutoff corresponds to the VL shift ∆ in (b). </a:t>
            </a:r>
            <a:endParaRPr lang="es-ES" sz="1100" dirty="0" smtClean="0"/>
          </a:p>
        </p:txBody>
      </p:sp>
      <p:graphicFrame>
        <p:nvGraphicFramePr>
          <p:cNvPr id="27649" name="Object 1"/>
          <p:cNvGraphicFramePr>
            <a:graphicFrameLocks noChangeAspect="1"/>
          </p:cNvGraphicFramePr>
          <p:nvPr/>
        </p:nvGraphicFramePr>
        <p:xfrm>
          <a:off x="2616200" y="5181600"/>
          <a:ext cx="203200" cy="228600"/>
        </p:xfrm>
        <a:graphic>
          <a:graphicData uri="http://schemas.openxmlformats.org/presentationml/2006/ole">
            <mc:AlternateContent xmlns:mc="http://schemas.openxmlformats.org/markup-compatibility/2006">
              <mc:Choice xmlns:v="urn:schemas-microsoft-com:vml" Requires="v">
                <p:oleObj spid="_x0000_s27670" name="Ecuación" r:id="rId4" imgW="203040" imgH="228600" progId="Equation.3">
                  <p:embed/>
                </p:oleObj>
              </mc:Choice>
              <mc:Fallback>
                <p:oleObj name="Ecuación" r:id="rId4" imgW="203040" imgH="228600"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6200" y="5181600"/>
                        <a:ext cx="203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0" name="Object 2"/>
          <p:cNvGraphicFramePr>
            <a:graphicFrameLocks noChangeAspect="1"/>
          </p:cNvGraphicFramePr>
          <p:nvPr/>
        </p:nvGraphicFramePr>
        <p:xfrm>
          <a:off x="4775200" y="5181600"/>
          <a:ext cx="330200" cy="241300"/>
        </p:xfrm>
        <a:graphic>
          <a:graphicData uri="http://schemas.openxmlformats.org/presentationml/2006/ole">
            <mc:AlternateContent xmlns:mc="http://schemas.openxmlformats.org/markup-compatibility/2006">
              <mc:Choice xmlns:v="urn:schemas-microsoft-com:vml" Requires="v">
                <p:oleObj spid="_x0000_s27671" name="Ecuación" r:id="rId6" imgW="330120" imgH="241200" progId="Equation.3">
                  <p:embed/>
                </p:oleObj>
              </mc:Choice>
              <mc:Fallback>
                <p:oleObj name="Ecuación" r:id="rId6" imgW="330120" imgH="24120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5200" y="5181600"/>
                        <a:ext cx="3302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1" name="Object 3"/>
          <p:cNvGraphicFramePr>
            <a:graphicFrameLocks noChangeAspect="1"/>
          </p:cNvGraphicFramePr>
          <p:nvPr/>
        </p:nvGraphicFramePr>
        <p:xfrm>
          <a:off x="1041400" y="5397500"/>
          <a:ext cx="330200" cy="241300"/>
        </p:xfrm>
        <a:graphic>
          <a:graphicData uri="http://schemas.openxmlformats.org/presentationml/2006/ole">
            <mc:AlternateContent xmlns:mc="http://schemas.openxmlformats.org/markup-compatibility/2006">
              <mc:Choice xmlns:v="urn:schemas-microsoft-com:vml" Requires="v">
                <p:oleObj spid="_x0000_s27672" name="Ecuación" r:id="rId8" imgW="330120" imgH="241200" progId="Equation.3">
                  <p:embed/>
                </p:oleObj>
              </mc:Choice>
              <mc:Fallback>
                <p:oleObj name="Ecuación" r:id="rId8" imgW="330120" imgH="2412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1400" y="5397500"/>
                        <a:ext cx="3302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7652" name="Picture 4" descr="C:\Users\Carmen\Dropbox (DISPOSITIVOS FOTO)\book energy (1)\part 1\figs files\figs 4 work function\4 5.tif"/>
          <p:cNvPicPr>
            <a:picLocks noChangeAspect="1" noChangeArrowheads="1"/>
          </p:cNvPicPr>
          <p:nvPr/>
        </p:nvPicPr>
        <p:blipFill>
          <a:blip r:embed="rId9" cstate="print"/>
          <a:srcRect/>
          <a:stretch>
            <a:fillRect/>
          </a:stretch>
        </p:blipFill>
        <p:spPr bwMode="auto">
          <a:xfrm>
            <a:off x="1752600" y="914400"/>
            <a:ext cx="5778500" cy="3121025"/>
          </a:xfrm>
          <a:prstGeom prst="rect">
            <a:avLst/>
          </a:prstGeom>
          <a:noFill/>
        </p:spPr>
      </p:pic>
    </p:spTree>
    <p:extLst>
      <p:ext uri="{BB962C8B-B14F-4D97-AF65-F5344CB8AC3E}">
        <p14:creationId xmlns:p14="http://schemas.microsoft.com/office/powerpoint/2010/main" val="1375498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26" y="5943600"/>
            <a:ext cx="8229600" cy="808309"/>
          </a:xfrm>
        </p:spPr>
        <p:txBody>
          <a:bodyPr>
            <a:noAutofit/>
          </a:bodyPr>
          <a:lstStyle/>
          <a:p>
            <a:pPr algn="l"/>
            <a:r>
              <a:rPr lang="en-US" sz="1050" dirty="0" smtClean="0"/>
              <a:t>Reproduced with permission from Braun, S.; </a:t>
            </a:r>
            <a:r>
              <a:rPr lang="en-US" sz="1050" dirty="0" err="1" smtClean="0"/>
              <a:t>Salaneck</a:t>
            </a:r>
            <a:r>
              <a:rPr lang="en-US" sz="1050" dirty="0" smtClean="0"/>
              <a:t>, W. R.; </a:t>
            </a:r>
            <a:r>
              <a:rPr lang="en-US" sz="1050" dirty="0" err="1" smtClean="0"/>
              <a:t>Fahlman</a:t>
            </a:r>
            <a:r>
              <a:rPr lang="en-US" sz="1050" dirty="0" smtClean="0"/>
              <a:t>, M. "</a:t>
            </a:r>
            <a:r>
              <a:rPr lang="en-US" sz="1050" dirty="0" smtClean="0">
                <a:hlinkClick r:id="rId2"/>
              </a:rPr>
              <a:t>Energy-level alignment at organic/metal and organic/organic interfaces</a:t>
            </a:r>
            <a:r>
              <a:rPr lang="en-US" sz="1050" dirty="0" smtClean="0"/>
              <a:t>". </a:t>
            </a:r>
            <a:r>
              <a:rPr lang="en-US" sz="1050" i="1" dirty="0" smtClean="0"/>
              <a:t>Advanced Materials</a:t>
            </a:r>
            <a:r>
              <a:rPr lang="en-US" sz="1050" dirty="0" smtClean="0"/>
              <a:t> </a:t>
            </a:r>
            <a:r>
              <a:rPr lang="en-US" sz="1050" b="1" dirty="0" smtClean="0"/>
              <a:t>2009</a:t>
            </a:r>
            <a:r>
              <a:rPr lang="en-US" sz="1050" dirty="0" smtClean="0"/>
              <a:t>, </a:t>
            </a:r>
            <a:r>
              <a:rPr lang="en-US" sz="1050" i="1" dirty="0" smtClean="0"/>
              <a:t>21</a:t>
            </a:r>
            <a:r>
              <a:rPr lang="en-US" sz="1050" dirty="0" smtClean="0"/>
              <a:t>, 1450-1472.</a:t>
            </a:r>
            <a:br>
              <a:rPr lang="en-US" sz="1050" dirty="0" smtClean="0"/>
            </a:br>
            <a:r>
              <a:rPr lang="en-US" sz="1050" dirty="0" smtClean="0"/>
              <a:t/>
            </a:r>
            <a:br>
              <a:rPr lang="en-US" sz="1050" dirty="0" smtClean="0"/>
            </a:br>
            <a:r>
              <a:rPr lang="en-US" sz="1050" dirty="0" smtClean="0"/>
              <a:t>Juan Bisquert  </a:t>
            </a:r>
            <a:r>
              <a:rPr lang="en-US" sz="1050" i="1" dirty="0" smtClean="0"/>
              <a:t>Nanostructured </a:t>
            </a:r>
            <a:r>
              <a:rPr lang="en-US" sz="1050" i="1" dirty="0"/>
              <a:t>Energy Devices: Equilibrium Concepts and Kinetics </a:t>
            </a:r>
            <a:r>
              <a:rPr lang="en-US" sz="1050" dirty="0"/>
              <a:t/>
            </a:r>
            <a:br>
              <a:rPr lang="en-US" sz="1050" dirty="0"/>
            </a:br>
            <a:r>
              <a:rPr lang="en-US" sz="1050" dirty="0" smtClean="0"/>
              <a:t>CRC Press</a:t>
            </a:r>
            <a:endParaRPr lang="en-US" sz="1050" dirty="0"/>
          </a:p>
        </p:txBody>
      </p:sp>
      <p:cxnSp>
        <p:nvCxnSpPr>
          <p:cNvPr id="9" name="Straight Connector 8"/>
          <p:cNvCxnSpPr/>
          <p:nvPr/>
        </p:nvCxnSpPr>
        <p:spPr>
          <a:xfrm>
            <a:off x="539552" y="638132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514D3E-DFA2-41DA-9E70-573401C2683A}" type="slidenum">
              <a:rPr lang="en-US" smtClean="0"/>
              <a:pPr/>
              <a:t>9</a:t>
            </a:fld>
            <a:endParaRPr lang="en-US"/>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564952" y="5334000"/>
            <a:ext cx="8126018" cy="261610"/>
          </a:xfrm>
          <a:prstGeom prst="rect">
            <a:avLst/>
          </a:prstGeom>
        </p:spPr>
        <p:txBody>
          <a:bodyPr wrap="square">
            <a:spAutoFit/>
          </a:bodyPr>
          <a:lstStyle/>
          <a:p>
            <a:r>
              <a:rPr lang="en-US" sz="1100" b="1" dirty="0"/>
              <a:t>Figure </a:t>
            </a:r>
            <a:r>
              <a:rPr lang="en-US" sz="1100" b="1" dirty="0" smtClean="0"/>
              <a:t>4.6.</a:t>
            </a:r>
            <a:r>
              <a:rPr lang="en-US" sz="1100" dirty="0" smtClean="0"/>
              <a:t> Schematic illustration of some of the important parameters derived from UPS characterization of surfaces and interfaces.</a:t>
            </a:r>
            <a:endParaRPr lang="es-ES" sz="1100" dirty="0" smtClean="0"/>
          </a:p>
        </p:txBody>
      </p:sp>
      <p:pic>
        <p:nvPicPr>
          <p:cNvPr id="6145" name="Picture 1" descr="C:\Users\Carmen\Dropbox (DISPOSITIVOS FOTO)\book energy (1)\part 1\figs files\figs 4 work function\4 6.tif"/>
          <p:cNvPicPr>
            <a:picLocks noChangeAspect="1" noChangeArrowheads="1"/>
          </p:cNvPicPr>
          <p:nvPr/>
        </p:nvPicPr>
        <p:blipFill>
          <a:blip r:embed="rId3" cstate="print"/>
          <a:srcRect/>
          <a:stretch>
            <a:fillRect/>
          </a:stretch>
        </p:blipFill>
        <p:spPr bwMode="auto">
          <a:xfrm>
            <a:off x="2895600" y="1357313"/>
            <a:ext cx="3389312" cy="3262312"/>
          </a:xfrm>
          <a:prstGeom prst="rect">
            <a:avLst/>
          </a:prstGeom>
          <a:noFill/>
        </p:spPr>
      </p:pic>
    </p:spTree>
    <p:extLst>
      <p:ext uri="{BB962C8B-B14F-4D97-AF65-F5344CB8AC3E}">
        <p14:creationId xmlns:p14="http://schemas.microsoft.com/office/powerpoint/2010/main" val="1375498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600</TotalTime>
  <Words>2058</Words>
  <Application>Microsoft Office PowerPoint</Application>
  <PresentationFormat>On-screen Show (4:3)</PresentationFormat>
  <Paragraphs>117</Paragraphs>
  <Slides>21</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4" baseType="lpstr">
      <vt:lpstr>Office Theme</vt:lpstr>
      <vt:lpstr>Equation</vt:lpstr>
      <vt:lpstr>Ecuación</vt:lpstr>
      <vt:lpstr>Juan Bisquert   Nanostructured Energy Devices:  Equilibrium Concepts and Kinetics CRC Press</vt:lpstr>
      <vt:lpstr>  Juan Bisquert  Nanostructured Energy Devices: Equilibrium Concepts and Kinetics  CRC Press</vt:lpstr>
      <vt:lpstr> Juan Bisquert  Nanostructured Energy Devices: Equilibrium Concepts and Kinetics  CRC Press</vt:lpstr>
      <vt:lpstr>  Juan Bisquert  Nanostructured Energy Devices: Equilibrium Concepts and Kinetics  CRC Press</vt:lpstr>
      <vt:lpstr>  Juan Bisquert  Nanostructured Energy Devices: Equilibrium Concepts and Kinetics  CRC Press</vt:lpstr>
      <vt:lpstr>  Juan Bisquert  Nanostructured Energy Devices: Equilibrium Concepts and Kinetics  CRC Press</vt:lpstr>
      <vt:lpstr>© Juan Bisquert  Juan Bisquert  Nanostructured Energy Devices: Equilibrium Concepts and Kinetics  CRC Press</vt:lpstr>
      <vt:lpstr>Reproduced with permission from Ishii, H.; Sugiyama, K.; Ito, E.; Seki, K. "Energy level alignment and interfacial electronic structures at organic/metal and organic/organic interfaces".   Juan Bisquert  Nanostructured Energy Devices: Equilibrium Concepts and Kinetics  CRC Press</vt:lpstr>
      <vt:lpstr>Reproduced with permission from Braun, S.; Salaneck, W. R.; Fahlman, M. "Energy-level alignment at organic/metal and organic/organic interfaces". Advanced Materials 2009, 21, 1450-1472.  Juan Bisquert  Nanostructured Energy Devices: Equilibrium Concepts and Kinetics  CRC Press</vt:lpstr>
      <vt:lpstr>Reproduced with permission from Hwang, J.; Wan, A.; Kahn, A. "Energetics of metal/organic interfaces: New experiments and assessment of the field". Materials Science and Engineering: R: Reports 2009, 64, 1-31.  Juan Bisquert  Nanostructured Energy Devices: Equilibrium Concepts and Kinetics  CRC Press</vt:lpstr>
      <vt:lpstr>   Juan Bisquert  Nanostructured Energy Devices: Equilibrium Concepts and Kinetics  CRC Press</vt:lpstr>
      <vt:lpstr>Reproduced with permission from Braun, S.; Jong, M. P. d.; Osikowicz, W.; Salaneck, W. R. "Influence of the electrode work function on the energy level alignment at organic-organic interfaces". Applied Physics Letters 2007, 91, 202108.  Juan Bisquert  Nanostructured Energy Devices: Equilibrium Concepts and Kinetics  CRC Press</vt:lpstr>
      <vt:lpstr>  Juan Bisquert  Nanostructured Energy Devices: Equilibrium Concepts and Kinetics  CRC Press</vt:lpstr>
      <vt:lpstr>  Juan Bisquert  Nanostructured Energy Devices: Equilibrium Concepts and Kinetics  CRC Press</vt:lpstr>
      <vt:lpstr>  Juan Bisquert  Nanostructured Energy Devices: Equilibrium Concepts and Kinetics  CRC Press</vt:lpstr>
      <vt:lpstr>Reproduced with permission from Lee, S. T.; Hou, X. Y.; Mason, M. G.; Tang, C. W. "Energy level alignment at Alq/metal interfaces". Applied Physics Letters 1998, 72, 1593.  Juan Bisquert  Nanostructured Energy Devices: Equilibrium Concepts and Kinetics  CRC Press</vt:lpstr>
      <vt:lpstr>  Juan Bisquert  Nanostructured Energy Devices: Equilibrium Concepts and Kinetics  CRC Press</vt:lpstr>
      <vt:lpstr>Reproduced with permission from Fukagawa, H.; Kera, S.; Kataoka, T.; Hosoumi, S.; Watanabe, Y.; Kudo, K.; Ueno, N. "The role of the ionization potential in vacuum-level alignment at organic semiconductor interfaces". Advanced Materials 2007, 19, 665-668.  Juan Bisquert  Nanostructured Energy Devices: Equilibrium Concepts and Kinetics  CRC Press</vt:lpstr>
      <vt:lpstr>  Juan Bisquert  Nanostructured Energy Devices: Equilibrium Concepts and Kinetics  CRC Press</vt:lpstr>
      <vt:lpstr>  Juan Bisquert  Nanostructured Energy Devices: Equilibrium Concepts and Kinetics  CRC Press</vt:lpstr>
      <vt:lpstr>  Juan Bisquert  Nanostructured Energy Devices: Equilibrium Concepts and Kinetics  CRC Press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Juan Bisquert  Nanostructured Energy Devices: Principles and Applications Taylor &amp; Francis Books, Inc.</dc:title>
  <dc:creator>Journal</dc:creator>
  <cp:lastModifiedBy>Juan</cp:lastModifiedBy>
  <cp:revision>121</cp:revision>
  <dcterms:created xsi:type="dcterms:W3CDTF">2012-04-28T07:58:05Z</dcterms:created>
  <dcterms:modified xsi:type="dcterms:W3CDTF">2014-12-01T18:45:03Z</dcterms:modified>
</cp:coreProperties>
</file>