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5" r:id="rId2"/>
    <p:sldId id="288" r:id="rId3"/>
    <p:sldId id="315" r:id="rId4"/>
    <p:sldId id="289" r:id="rId5"/>
    <p:sldId id="316" r:id="rId6"/>
    <p:sldId id="290" r:id="rId7"/>
    <p:sldId id="291" r:id="rId8"/>
    <p:sldId id="292" r:id="rId9"/>
    <p:sldId id="317" r:id="rId10"/>
    <p:sldId id="293" r:id="rId11"/>
    <p:sldId id="294" r:id="rId12"/>
    <p:sldId id="295" r:id="rId13"/>
    <p:sldId id="296" r:id="rId14"/>
    <p:sldId id="297" r:id="rId15"/>
    <p:sldId id="298" r:id="rId16"/>
    <p:sldId id="299" r:id="rId17"/>
    <p:sldId id="318" r:id="rId18"/>
    <p:sldId id="300" r:id="rId19"/>
    <p:sldId id="301" r:id="rId20"/>
    <p:sldId id="302" r:id="rId21"/>
    <p:sldId id="303" r:id="rId22"/>
    <p:sldId id="304" r:id="rId23"/>
    <p:sldId id="31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94" d="100"/>
          <a:sy n="94" d="100"/>
        </p:scale>
        <p:origin x="-132"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8A0DE-478B-4350-8A14-D1B542FBC67D}"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jes.ecsdl.org/content/157/7/A885.abstract" TargetMode="Externa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0.bin"/><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direct.com/science/article/pii/S0378775311018477" TargetMode="External"/><Relationship Id="rId2" Type="http://schemas.openxmlformats.org/officeDocument/2006/relationships/hyperlink" Target="http://www.sciencedirect.com/science/referenceworks/9780444527455" TargetMode="Externa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wmf"/><Relationship Id="rId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pubs.rsc.org/en/content/articlelanding/2011/cc/c0cc03158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www.nature.com/nature/journal/v414/n6861/abs/414359a0.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escholarship.ucop.edu/uc/item/1n55870s" TargetMode="External"/><Relationship Id="rId2" Type="http://schemas.openxmlformats.org/officeDocument/2006/relationships/hyperlink" Target="http://pubs.acs.org/doi/abs/10.1021/cm901452z" TargetMode="Externa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jes.ecsdl.org/content/126/12/2258.abstrac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hyperlink" Target="http://pubs.acs.org/doi/abs/10.1021/cm901452z"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hyperlink" Target="http://journals.aps.org/prb/abstract/10.1103/PhysRevB.78.21430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pubs.acs.org/doi/abs/10.1021/cm901452z"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pubs.acs.org/doi/abs/10.1021/jz100538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hyperlink" Target="http://pubs.acs.org/doi/abs/10.1021/cm901452z" TargetMode="External"/><Relationship Id="rId7" Type="http://schemas.openxmlformats.org/officeDocument/2006/relationships/image" Target="../media/image4.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wmf"/><Relationship Id="rId5" Type="http://schemas.openxmlformats.org/officeDocument/2006/relationships/image" Target="../media/image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wmf"/><Relationship Id="rId1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jes.ecsdl.org/content/147/11/4034.abstract?related-urls=yes&amp;legid=jes;147/11/403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pubs.acs.org/doi/abs/10.1021/ar200179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8.bin"/><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l"/>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a:bodyPr>
          <a:lstStyle/>
          <a:p>
            <a:pPr marL="0" indent="0">
              <a:buNone/>
            </a:pPr>
            <a:r>
              <a:rPr lang="en-US" sz="2000" b="1" dirty="0"/>
              <a:t>Chapter 3</a:t>
            </a:r>
          </a:p>
          <a:p>
            <a:pPr marL="0" indent="0">
              <a:buNone/>
            </a:pPr>
            <a:r>
              <a:rPr lang="en-US" sz="2400" b="1" dirty="0"/>
              <a:t>The voltage, capacitors, and batteries</a:t>
            </a:r>
          </a:p>
          <a:p>
            <a:pPr marL="0" indent="0">
              <a:buNone/>
            </a:pPr>
            <a:r>
              <a:rPr lang="en-US" sz="1800" dirty="0" smtClean="0"/>
              <a:t>12</a:t>
            </a:r>
            <a:r>
              <a:rPr lang="en-US" sz="1800" dirty="0" smtClean="0"/>
              <a:t>. Principles </a:t>
            </a:r>
            <a:r>
              <a:rPr lang="en-US" sz="1800" dirty="0"/>
              <a:t>of electrochemical batteries	</a:t>
            </a:r>
          </a:p>
          <a:p>
            <a:pPr marL="0" indent="0">
              <a:buNone/>
            </a:pPr>
            <a:r>
              <a:rPr lang="en-US" sz="1800" dirty="0" smtClean="0"/>
              <a:t>13. Capacity </a:t>
            </a:r>
            <a:r>
              <a:rPr lang="en-US" sz="1800" dirty="0"/>
              <a:t>and energy content	</a:t>
            </a:r>
          </a:p>
          <a:p>
            <a:pPr marL="0" indent="0">
              <a:buNone/>
            </a:pPr>
            <a:r>
              <a:rPr lang="en-US" sz="1800" dirty="0" smtClean="0"/>
              <a:t>14. Practical </a:t>
            </a:r>
            <a:r>
              <a:rPr lang="en-US" sz="1800" dirty="0"/>
              <a:t>electrochemical batteries	</a:t>
            </a:r>
          </a:p>
          <a:p>
            <a:pPr marL="0" indent="0">
              <a:buNone/>
            </a:pPr>
            <a:r>
              <a:rPr lang="en-US" sz="1800" dirty="0"/>
              <a:t>15. The Li ion battery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3388283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Fongy</a:t>
            </a:r>
            <a:r>
              <a:rPr lang="en-US" sz="1050" dirty="0" smtClean="0"/>
              <a:t>, C.; </a:t>
            </a:r>
            <a:r>
              <a:rPr lang="en-US" sz="1050" dirty="0" err="1" smtClean="0"/>
              <a:t>Gaillot</a:t>
            </a:r>
            <a:r>
              <a:rPr lang="en-US" sz="1050" dirty="0" smtClean="0"/>
              <a:t>, A. C.; </a:t>
            </a:r>
            <a:r>
              <a:rPr lang="en-US" sz="1050" dirty="0" err="1" smtClean="0"/>
              <a:t>Jouanneau</a:t>
            </a:r>
            <a:r>
              <a:rPr lang="en-US" sz="1050" dirty="0" smtClean="0"/>
              <a:t>, S.; </a:t>
            </a:r>
            <a:r>
              <a:rPr lang="en-US" sz="1050" dirty="0" err="1" smtClean="0"/>
              <a:t>Guyomard</a:t>
            </a:r>
            <a:r>
              <a:rPr lang="en-US" sz="1050" dirty="0" smtClean="0"/>
              <a:t>, D.; </a:t>
            </a:r>
            <a:r>
              <a:rPr lang="en-US" sz="1050" dirty="0" err="1" smtClean="0"/>
              <a:t>Lestriez</a:t>
            </a:r>
            <a:r>
              <a:rPr lang="en-US" sz="1050" dirty="0" smtClean="0"/>
              <a:t>, B. "</a:t>
            </a:r>
            <a:r>
              <a:rPr lang="en-US" sz="1050" dirty="0" smtClean="0">
                <a:hlinkClick r:id="rId3"/>
              </a:rPr>
              <a:t>Ionic </a:t>
            </a:r>
            <a:r>
              <a:rPr lang="en-US" sz="1050" dirty="0" err="1" smtClean="0">
                <a:hlinkClick r:id="rId3"/>
              </a:rPr>
              <a:t>vs</a:t>
            </a:r>
            <a:r>
              <a:rPr lang="en-US" sz="1050" dirty="0" smtClean="0">
                <a:hlinkClick r:id="rId3"/>
              </a:rPr>
              <a:t> electronic power limitations and analysis of the fraction of wired grains in LiFePO</a:t>
            </a:r>
            <a:r>
              <a:rPr lang="en-US" sz="1050" baseline="-25000" dirty="0" smtClean="0">
                <a:hlinkClick r:id="rId3"/>
              </a:rPr>
              <a:t>4</a:t>
            </a:r>
            <a:r>
              <a:rPr lang="en-US" sz="1050" dirty="0" smtClean="0">
                <a:hlinkClick r:id="rId3"/>
              </a:rPr>
              <a:t> composite electrodes</a:t>
            </a:r>
            <a:r>
              <a:rPr lang="en-US" sz="1050" dirty="0" smtClean="0"/>
              <a:t>". </a:t>
            </a:r>
            <a:r>
              <a:rPr lang="en-US" sz="1050" i="1" dirty="0" smtClean="0"/>
              <a:t>Journal of The Electrochemical Society</a:t>
            </a:r>
            <a:r>
              <a:rPr lang="en-US" sz="1050" dirty="0" smtClean="0"/>
              <a:t> </a:t>
            </a:r>
            <a:r>
              <a:rPr lang="en-US" sz="1050" b="1" dirty="0" smtClean="0"/>
              <a:t>2010</a:t>
            </a:r>
            <a:r>
              <a:rPr lang="en-US" sz="1050" dirty="0" smtClean="0"/>
              <a:t>, </a:t>
            </a:r>
            <a:r>
              <a:rPr lang="en-US" sz="1050" i="1" dirty="0" smtClean="0"/>
              <a:t>157</a:t>
            </a:r>
            <a:r>
              <a:rPr lang="en-US" sz="1050" dirty="0" smtClean="0"/>
              <a:t>, A885-A891.</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743200" y="4903113"/>
            <a:ext cx="6100170" cy="430887"/>
          </a:xfrm>
          <a:prstGeom prst="rect">
            <a:avLst/>
          </a:prstGeom>
        </p:spPr>
        <p:txBody>
          <a:bodyPr wrap="square">
            <a:spAutoFit/>
          </a:bodyPr>
          <a:lstStyle/>
          <a:p>
            <a:r>
              <a:rPr lang="en-US" sz="1100" b="1" dirty="0"/>
              <a:t>Figure </a:t>
            </a:r>
            <a:r>
              <a:rPr lang="en-US" sz="1100" b="1" dirty="0" smtClean="0"/>
              <a:t>3.17.</a:t>
            </a:r>
            <a:r>
              <a:rPr lang="en-US" sz="1100" dirty="0" smtClean="0"/>
              <a:t> Discharge curves: Voltage as a function of the Li intercalation degree for different discharge rates for LiFePO</a:t>
            </a:r>
            <a:r>
              <a:rPr lang="en-US" sz="1100" baseline="-25000" dirty="0" smtClean="0"/>
              <a:t>4</a:t>
            </a:r>
            <a:r>
              <a:rPr lang="en-US" sz="1100" dirty="0" smtClean="0"/>
              <a:t> electrode (87.5% LiFePO</a:t>
            </a:r>
            <a:r>
              <a:rPr lang="en-US" sz="1100" baseline="-25000" dirty="0" smtClean="0"/>
              <a:t>4</a:t>
            </a:r>
            <a:r>
              <a:rPr lang="en-US" sz="1100" dirty="0" smtClean="0"/>
              <a:t>, 0.4 </a:t>
            </a:r>
            <a:r>
              <a:rPr lang="en-US" sz="1100" dirty="0" err="1" smtClean="0"/>
              <a:t>mA</a:t>
            </a:r>
            <a:r>
              <a:rPr lang="en-US" sz="1100" dirty="0" smtClean="0"/>
              <a:t> h cm</a:t>
            </a:r>
            <a:r>
              <a:rPr lang="en-US" sz="1100" baseline="30000" dirty="0" smtClean="0"/>
              <a:t>-2</a:t>
            </a:r>
            <a:r>
              <a:rPr lang="en-US" sz="1100" dirty="0" smtClean="0"/>
              <a:t>, and 35% porosity).</a:t>
            </a:r>
            <a:endParaRPr lang="en-US" sz="1100" dirty="0"/>
          </a:p>
        </p:txBody>
      </p:sp>
      <p:pic>
        <p:nvPicPr>
          <p:cNvPr id="15362" name="Picture 2" descr="C:\Users\Carmen\Dropbox (DISPOSITIVOS FOTO)\book energy (1)\part 1\figs files\figs 3 voltage\3 17.tif"/>
          <p:cNvPicPr>
            <a:picLocks noChangeAspect="1" noChangeArrowheads="1"/>
          </p:cNvPicPr>
          <p:nvPr/>
        </p:nvPicPr>
        <p:blipFill>
          <a:blip r:embed="rId4" cstate="print"/>
          <a:srcRect/>
          <a:stretch>
            <a:fillRect/>
          </a:stretch>
        </p:blipFill>
        <p:spPr bwMode="auto">
          <a:xfrm>
            <a:off x="2819400" y="1447800"/>
            <a:ext cx="5288218" cy="3276600"/>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2093403032"/>
              </p:ext>
            </p:extLst>
          </p:nvPr>
        </p:nvGraphicFramePr>
        <p:xfrm>
          <a:off x="539552" y="4812625"/>
          <a:ext cx="485775" cy="180975"/>
        </p:xfrm>
        <a:graphic>
          <a:graphicData uri="http://schemas.openxmlformats.org/presentationml/2006/ole">
            <mc:AlternateContent xmlns:mc="http://schemas.openxmlformats.org/markup-compatibility/2006">
              <mc:Choice xmlns:v="urn:schemas-microsoft-com:vml" Requires="v">
                <p:oleObj spid="_x0000_s28686" name="Equation" r:id="rId5" imgW="482181" imgH="177646" progId="Equation.3">
                  <p:embed/>
                </p:oleObj>
              </mc:Choice>
              <mc:Fallback>
                <p:oleObj name="Equation" r:id="rId5" imgW="482181" imgH="177646" progId="Equation.3">
                  <p:embed/>
                  <p:pic>
                    <p:nvPicPr>
                      <p:cNvPr id="0" name="Object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4812625"/>
                        <a:ext cx="485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02908880"/>
              </p:ext>
            </p:extLst>
          </p:nvPr>
        </p:nvGraphicFramePr>
        <p:xfrm>
          <a:off x="539552" y="5181600"/>
          <a:ext cx="771525" cy="533400"/>
        </p:xfrm>
        <a:graphic>
          <a:graphicData uri="http://schemas.openxmlformats.org/presentationml/2006/ole">
            <mc:AlternateContent xmlns:mc="http://schemas.openxmlformats.org/markup-compatibility/2006">
              <mc:Choice xmlns:v="urn:schemas-microsoft-com:vml" Requires="v">
                <p:oleObj spid="_x0000_s28687" name="Equation" r:id="rId7" imgW="774364" imgH="533169" progId="Equation.3">
                  <p:embed/>
                </p:oleObj>
              </mc:Choice>
              <mc:Fallback>
                <p:oleObj name="Equation" r:id="rId7" imgW="774364" imgH="533169" progId="Equation.3">
                  <p:embed/>
                  <p:pic>
                    <p:nvPicPr>
                      <p:cNvPr id="0"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5181600"/>
                        <a:ext cx="771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228600" y="76200"/>
            <a:ext cx="7879018" cy="1384995"/>
          </a:xfrm>
          <a:prstGeom prst="rect">
            <a:avLst/>
          </a:prstGeom>
        </p:spPr>
        <p:txBody>
          <a:bodyPr wrap="square">
            <a:spAutoFit/>
          </a:bodyPr>
          <a:lstStyle/>
          <a:p>
            <a:r>
              <a:rPr lang="en-US" sz="1400" dirty="0"/>
              <a:t>The cell has an internal resistance that is originated in two main phenomena:</a:t>
            </a:r>
          </a:p>
          <a:p>
            <a:pPr lvl="0"/>
            <a:r>
              <a:rPr lang="en-US" sz="1400" dirty="0" smtClean="0"/>
              <a:t>- Polarization </a:t>
            </a:r>
            <a:r>
              <a:rPr lang="en-US" sz="1400" dirty="0"/>
              <a:t>losses at the electrode, related to the overvoltage required to drive the reactions at the required current level.</a:t>
            </a:r>
          </a:p>
          <a:p>
            <a:pPr marL="285750" indent="-285750">
              <a:buFontTx/>
              <a:buChar char="-"/>
            </a:pPr>
            <a:r>
              <a:rPr lang="en-US" sz="1400" dirty="0" smtClean="0"/>
              <a:t>Transport </a:t>
            </a:r>
            <a:r>
              <a:rPr lang="en-US" sz="1400" dirty="0"/>
              <a:t>losses. </a:t>
            </a:r>
          </a:p>
          <a:p>
            <a:r>
              <a:rPr lang="en-US" sz="1400" dirty="0"/>
              <a:t>when the battery is discharged at a fast rate, the internal resistance and other factors reduce the voltage of the battery, </a:t>
            </a:r>
          </a:p>
        </p:txBody>
      </p:sp>
      <p:sp>
        <p:nvSpPr>
          <p:cNvPr id="8" name="Rectangle 7"/>
          <p:cNvSpPr/>
          <p:nvPr/>
        </p:nvSpPr>
        <p:spPr>
          <a:xfrm>
            <a:off x="228600" y="4355068"/>
            <a:ext cx="1670394" cy="307777"/>
          </a:xfrm>
          <a:prstGeom prst="rect">
            <a:avLst/>
          </a:prstGeom>
        </p:spPr>
        <p:txBody>
          <a:bodyPr wrap="none">
            <a:spAutoFit/>
          </a:bodyPr>
          <a:lstStyle/>
          <a:p>
            <a:r>
              <a:rPr lang="en-US" sz="1400" dirty="0"/>
              <a:t>total energy content</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81600"/>
            <a:ext cx="8126018" cy="769441"/>
          </a:xfrm>
          <a:prstGeom prst="rect">
            <a:avLst/>
          </a:prstGeom>
        </p:spPr>
        <p:txBody>
          <a:bodyPr wrap="square">
            <a:spAutoFit/>
          </a:bodyPr>
          <a:lstStyle/>
          <a:p>
            <a:r>
              <a:rPr lang="en-US" sz="1100" b="1" dirty="0"/>
              <a:t>Figure </a:t>
            </a:r>
            <a:r>
              <a:rPr lang="en-US" sz="1100" b="1" dirty="0" smtClean="0"/>
              <a:t>3.18</a:t>
            </a:r>
            <a:r>
              <a:rPr lang="en-US" sz="1100" dirty="0" smtClean="0"/>
              <a:t> Processes and potentials of the reactions at the silver oxide-zinc battery. The left electrode is formed of zinc and the right electrode is </a:t>
            </a:r>
            <a:r>
              <a:rPr lang="en-US" sz="1100" dirty="0" err="1" smtClean="0"/>
              <a:t>AgO</a:t>
            </a:r>
            <a:r>
              <a:rPr lang="en-US" sz="1100" dirty="0" smtClean="0"/>
              <a:t> or  </a:t>
            </a:r>
            <a:r>
              <a:rPr lang="en-US" sz="1100" dirty="0" err="1" smtClean="0"/>
              <a:t>AgO</a:t>
            </a:r>
            <a:r>
              <a:rPr lang="en-US" sz="1100" dirty="0" smtClean="0"/>
              <a:t>/Ag</a:t>
            </a:r>
            <a:r>
              <a:rPr lang="en-US" sz="1100" baseline="-25000" dirty="0" smtClean="0"/>
              <a:t>2</a:t>
            </a:r>
            <a:r>
              <a:rPr lang="en-US" sz="1100" dirty="0" smtClean="0"/>
              <a:t>O (see the main text). The points in the arrows indicate the oxidation and reduction potentials, and the direction of electron and ion flow during battery discharge are also indicated. The points at the left of the scale indicate several reference and reaction potentials.</a:t>
            </a:r>
            <a:endParaRPr lang="es-ES" sz="1100" dirty="0" smtClean="0"/>
          </a:p>
        </p:txBody>
      </p:sp>
      <p:pic>
        <p:nvPicPr>
          <p:cNvPr id="16386" name="Picture 2" descr="C:\Users\Carmen\Dropbox (DISPOSITIVOS FOTO)\book energy (1)\part 1\figs files\figs 3 voltage\3 18.TIF"/>
          <p:cNvPicPr>
            <a:picLocks noChangeAspect="1" noChangeArrowheads="1"/>
          </p:cNvPicPr>
          <p:nvPr/>
        </p:nvPicPr>
        <p:blipFill>
          <a:blip r:embed="rId2" cstate="print"/>
          <a:srcRect/>
          <a:stretch>
            <a:fillRect/>
          </a:stretch>
        </p:blipFill>
        <p:spPr bwMode="auto">
          <a:xfrm>
            <a:off x="1676400" y="685800"/>
            <a:ext cx="5791019" cy="3678238"/>
          </a:xfrm>
          <a:prstGeom prst="rect">
            <a:avLst/>
          </a:prstGeom>
          <a:noFill/>
        </p:spPr>
      </p:pic>
      <p:sp>
        <p:nvSpPr>
          <p:cNvPr id="4" name="Rectangle 3"/>
          <p:cNvSpPr/>
          <p:nvPr/>
        </p:nvSpPr>
        <p:spPr>
          <a:xfrm>
            <a:off x="15240" y="3294"/>
            <a:ext cx="3808478" cy="369332"/>
          </a:xfrm>
          <a:prstGeom prst="rect">
            <a:avLst/>
          </a:prstGeom>
        </p:spPr>
        <p:txBody>
          <a:bodyPr wrap="none">
            <a:spAutoFit/>
          </a:bodyPr>
          <a:lstStyle/>
          <a:p>
            <a:pPr lvl="0"/>
            <a:r>
              <a:rPr lang="en-US" b="1" dirty="0" smtClean="0"/>
              <a:t>14. Practical </a:t>
            </a:r>
            <a:r>
              <a:rPr lang="en-US" b="1" dirty="0"/>
              <a:t>electrochemical batteries</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638800"/>
            <a:ext cx="8229600" cy="1113109"/>
          </a:xfrm>
        </p:spPr>
        <p:txBody>
          <a:bodyPr>
            <a:noAutofit/>
          </a:bodyPr>
          <a:lstStyle/>
          <a:p>
            <a:pPr algn="l"/>
            <a:r>
              <a:rPr lang="en-US" sz="1050" dirty="0" smtClean="0"/>
              <a:t>(b) Reprinted with permission from </a:t>
            </a:r>
            <a:r>
              <a:rPr lang="en-US" sz="1050" dirty="0" err="1" smtClean="0"/>
              <a:t>Salkind</a:t>
            </a:r>
            <a:r>
              <a:rPr lang="en-US" sz="1050" dirty="0" smtClean="0"/>
              <a:t>, A. J.; </a:t>
            </a:r>
            <a:r>
              <a:rPr lang="en-US" sz="1050" dirty="0" err="1" smtClean="0"/>
              <a:t>Karpinski</a:t>
            </a:r>
            <a:r>
              <a:rPr lang="en-US" sz="1050" dirty="0" smtClean="0"/>
              <a:t>, A. P.; </a:t>
            </a:r>
            <a:r>
              <a:rPr lang="en-US" sz="1050" dirty="0" err="1" smtClean="0"/>
              <a:t>Serenyi</a:t>
            </a:r>
            <a:r>
              <a:rPr lang="en-US" sz="1050" dirty="0" smtClean="0"/>
              <a:t>, J. R. in </a:t>
            </a:r>
            <a:r>
              <a:rPr lang="en-US" sz="1050" i="1" dirty="0" smtClean="0">
                <a:hlinkClick r:id="rId2"/>
              </a:rPr>
              <a:t>Encyclopedia of Electrochemical Power Sources</a:t>
            </a:r>
            <a:r>
              <a:rPr lang="en-US" sz="1050" dirty="0" smtClean="0"/>
              <a:t>; </a:t>
            </a:r>
            <a:r>
              <a:rPr lang="en-US" sz="1050" dirty="0" err="1" smtClean="0"/>
              <a:t>Jargen</a:t>
            </a:r>
            <a:r>
              <a:rPr lang="en-US" sz="1050" dirty="0" smtClean="0"/>
              <a:t>, G., Ed.; Elsevier: Amsterdam, 2009; pp 513-523. </a:t>
            </a:r>
            <a:br>
              <a:rPr lang="en-US" sz="1050" dirty="0" smtClean="0"/>
            </a:br>
            <a:r>
              <a:rPr lang="en-US" sz="1050" dirty="0" smtClean="0"/>
              <a:t>(c) Reprinted with permission from </a:t>
            </a:r>
            <a:r>
              <a:rPr lang="en-US" sz="1050" dirty="0" err="1" smtClean="0"/>
              <a:t>Braam</a:t>
            </a:r>
            <a:r>
              <a:rPr lang="en-US" sz="1050" dirty="0" smtClean="0"/>
              <a:t>, K. T.; </a:t>
            </a:r>
            <a:r>
              <a:rPr lang="en-US" sz="1050" dirty="0" err="1" smtClean="0"/>
              <a:t>Volkman</a:t>
            </a:r>
            <a:r>
              <a:rPr lang="en-US" sz="1050" dirty="0" smtClean="0"/>
              <a:t>, S. K.; Subramanian, V. </a:t>
            </a:r>
            <a:r>
              <a:rPr lang="en-US" sz="1050" dirty="0" smtClean="0">
                <a:hlinkClick r:id="rId3"/>
              </a:rPr>
              <a:t>"Characterization and optimization of a printed, primary silver/zinc battery</a:t>
            </a:r>
            <a:r>
              <a:rPr lang="en-US" sz="1050" dirty="0" smtClean="0"/>
              <a:t>". </a:t>
            </a:r>
            <a:r>
              <a:rPr lang="en-US" sz="1050" i="1" dirty="0" smtClean="0"/>
              <a:t>Journal of Power Sources</a:t>
            </a:r>
            <a:r>
              <a:rPr lang="en-US" sz="1050" dirty="0" smtClean="0"/>
              <a:t> </a:t>
            </a:r>
            <a:r>
              <a:rPr lang="en-US" sz="1050" b="1" dirty="0" smtClean="0"/>
              <a:t>2012</a:t>
            </a:r>
            <a:r>
              <a:rPr lang="en-US" sz="1050" dirty="0" smtClean="0"/>
              <a:t>, </a:t>
            </a:r>
            <a:r>
              <a:rPr lang="en-US" sz="1050" i="1" dirty="0" smtClean="0"/>
              <a:t>199</a:t>
            </a:r>
            <a:r>
              <a:rPr lang="en-US" sz="1050" dirty="0" smtClean="0"/>
              <a:t>, 367-372.</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05400"/>
            <a:ext cx="8126018" cy="430887"/>
          </a:xfrm>
          <a:prstGeom prst="rect">
            <a:avLst/>
          </a:prstGeom>
        </p:spPr>
        <p:txBody>
          <a:bodyPr wrap="square">
            <a:spAutoFit/>
          </a:bodyPr>
          <a:lstStyle/>
          <a:p>
            <a:r>
              <a:rPr lang="en-US" sz="1100" b="1" dirty="0"/>
              <a:t>Figure </a:t>
            </a:r>
            <a:r>
              <a:rPr lang="en-US" sz="1100" b="1" dirty="0" smtClean="0"/>
              <a:t>3.19.</a:t>
            </a:r>
            <a:r>
              <a:rPr lang="en-US" sz="1100" dirty="0" smtClean="0"/>
              <a:t> Voltage-charge curves at silver oxide-zinc battery. (a) Typical charge of a 200-Ah cell at 8 A. (b) Typical discharge of a 70 Ah cell at 10 A. (c) A typical discharge characteristic of silver zinc battery discharged at a C/2 rate (1.408 </a:t>
            </a:r>
            <a:r>
              <a:rPr lang="en-US" sz="1100" dirty="0" err="1" smtClean="0"/>
              <a:t>mA</a:t>
            </a:r>
            <a:r>
              <a:rPr lang="en-US" sz="1100" dirty="0" smtClean="0"/>
              <a:t>). </a:t>
            </a:r>
            <a:endParaRPr lang="en-US" sz="1100" dirty="0"/>
          </a:p>
        </p:txBody>
      </p:sp>
      <p:pic>
        <p:nvPicPr>
          <p:cNvPr id="17410" name="Picture 2" descr="C:\Users\Carmen\Dropbox (DISPOSITIVOS FOTO)\book energy (1)\part 1\figs files\figs 3 voltage\3 19 a.tif"/>
          <p:cNvPicPr>
            <a:picLocks noChangeAspect="1" noChangeArrowheads="1"/>
          </p:cNvPicPr>
          <p:nvPr/>
        </p:nvPicPr>
        <p:blipFill>
          <a:blip r:embed="rId4" cstate="print"/>
          <a:srcRect/>
          <a:stretch>
            <a:fillRect/>
          </a:stretch>
        </p:blipFill>
        <p:spPr bwMode="auto">
          <a:xfrm>
            <a:off x="762000" y="762000"/>
            <a:ext cx="3479184" cy="4191000"/>
          </a:xfrm>
          <a:prstGeom prst="rect">
            <a:avLst/>
          </a:prstGeom>
          <a:noFill/>
        </p:spPr>
      </p:pic>
      <p:pic>
        <p:nvPicPr>
          <p:cNvPr id="17411" name="Picture 3" descr="C:\Users\Carmen\Dropbox (DISPOSITIVOS FOTO)\book energy (1)\part 1\figs files\figs 3 voltage\3 19 c.tiff"/>
          <p:cNvPicPr>
            <a:picLocks noChangeAspect="1" noChangeArrowheads="1"/>
          </p:cNvPicPr>
          <p:nvPr/>
        </p:nvPicPr>
        <p:blipFill>
          <a:blip r:embed="rId5" cstate="print"/>
          <a:srcRect/>
          <a:stretch>
            <a:fillRect/>
          </a:stretch>
        </p:blipFill>
        <p:spPr bwMode="auto">
          <a:xfrm>
            <a:off x="4648200" y="1447800"/>
            <a:ext cx="3581400" cy="2358357"/>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724400" y="4343400"/>
            <a:ext cx="4163618" cy="769441"/>
          </a:xfrm>
          <a:prstGeom prst="rect">
            <a:avLst/>
          </a:prstGeom>
        </p:spPr>
        <p:txBody>
          <a:bodyPr wrap="square">
            <a:spAutoFit/>
          </a:bodyPr>
          <a:lstStyle/>
          <a:p>
            <a:r>
              <a:rPr lang="en-US" sz="1100" b="1" dirty="0"/>
              <a:t>Figure </a:t>
            </a:r>
            <a:r>
              <a:rPr lang="en-US" sz="1100" b="1" dirty="0" smtClean="0"/>
              <a:t>3.20.</a:t>
            </a:r>
            <a:r>
              <a:rPr lang="en-US" sz="1100" dirty="0" smtClean="0"/>
              <a:t> Principle of operation of the NAS battery during discharge. The battery works at temperatures such that anode and cathode are in a liquid state, and a solid ionic conductor functions as separator.</a:t>
            </a:r>
            <a:endParaRPr lang="es-ES" sz="11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961" y="914400"/>
            <a:ext cx="3813475" cy="3234922"/>
          </a:xfrm>
          <a:prstGeom prst="rect">
            <a:avLst/>
          </a:prstGeom>
        </p:spPr>
      </p:pic>
      <p:sp>
        <p:nvSpPr>
          <p:cNvPr id="6" name="Rectangle 2"/>
          <p:cNvSpPr>
            <a:spLocks noChangeArrowheads="1"/>
          </p:cNvSpPr>
          <p:nvPr/>
        </p:nvSpPr>
        <p:spPr bwMode="auto">
          <a:xfrm>
            <a:off x="723900" y="1676400"/>
            <a:ext cx="182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2Na + 4S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743467943"/>
              </p:ext>
            </p:extLst>
          </p:nvPr>
        </p:nvGraphicFramePr>
        <p:xfrm>
          <a:off x="1594485" y="1774259"/>
          <a:ext cx="219075" cy="152400"/>
        </p:xfrm>
        <a:graphic>
          <a:graphicData uri="http://schemas.openxmlformats.org/presentationml/2006/ole">
            <mc:AlternateContent xmlns:mc="http://schemas.openxmlformats.org/markup-compatibility/2006">
              <mc:Choice xmlns:v="urn:schemas-microsoft-com:vml" Requires="v">
                <p:oleObj spid="_x0000_s29702" name="Equation" r:id="rId4" imgW="215713" imgH="152268" progId="Equation.3">
                  <p:embed/>
                </p:oleObj>
              </mc:Choice>
              <mc:Fallback>
                <p:oleObj name="Equation" r:id="rId4" imgW="215713" imgH="152268"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485" y="1774259"/>
                        <a:ext cx="219075" cy="15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3"/>
          <p:cNvSpPr>
            <a:spLocks noChangeArrowheads="1"/>
          </p:cNvSpPr>
          <p:nvPr/>
        </p:nvSpPr>
        <p:spPr bwMode="auto">
          <a:xfrm>
            <a:off x="1828800" y="1676400"/>
            <a:ext cx="1447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4</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Reprinted with permission from Liu, R.; </a:t>
            </a:r>
            <a:r>
              <a:rPr lang="en-US" sz="1050" dirty="0" err="1" smtClean="0"/>
              <a:t>Duay</a:t>
            </a:r>
            <a:r>
              <a:rPr lang="en-US" sz="1050" dirty="0" smtClean="0"/>
              <a:t>, J.; Lee, S. B. "</a:t>
            </a:r>
            <a:r>
              <a:rPr lang="en-US" sz="1050" dirty="0" smtClean="0">
                <a:hlinkClick r:id="rId2"/>
              </a:rPr>
              <a:t>Heterogeneous </a:t>
            </a:r>
            <a:r>
              <a:rPr lang="en-US" sz="1050" dirty="0" err="1" smtClean="0">
                <a:hlinkClick r:id="rId2"/>
              </a:rPr>
              <a:t>nanostructured</a:t>
            </a:r>
            <a:r>
              <a:rPr lang="en-US" sz="1050" dirty="0" smtClean="0">
                <a:hlinkClick r:id="rId2"/>
              </a:rPr>
              <a:t> electrode materials for electrochemical energy storage</a:t>
            </a:r>
            <a:r>
              <a:rPr lang="en-US" sz="1050" dirty="0" smtClean="0"/>
              <a:t>". </a:t>
            </a:r>
            <a:r>
              <a:rPr lang="en-US" sz="1050" i="1" dirty="0" smtClean="0"/>
              <a:t>Chemical Communications</a:t>
            </a:r>
            <a:r>
              <a:rPr lang="en-US" sz="1050" dirty="0" smtClean="0"/>
              <a:t> </a:t>
            </a:r>
            <a:r>
              <a:rPr lang="en-US" sz="1050" b="1" dirty="0" smtClean="0"/>
              <a:t>2010</a:t>
            </a:r>
            <a:r>
              <a:rPr lang="en-US" sz="1050" dirty="0" smtClean="0"/>
              <a:t>, </a:t>
            </a:r>
            <a:r>
              <a:rPr lang="en-US" sz="1050" i="1" dirty="0" smtClean="0"/>
              <a:t>47</a:t>
            </a:r>
            <a:r>
              <a:rPr lang="en-US" sz="1050" dirty="0" smtClean="0"/>
              <a:t>, 1384-1404.</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3.21.</a:t>
            </a:r>
            <a:r>
              <a:rPr lang="en-US" sz="1100" dirty="0" smtClean="0"/>
              <a:t> Schematic operation principle of a rechargeable lithium battery</a:t>
            </a:r>
            <a:endParaRPr lang="en-US" sz="1100" dirty="0"/>
          </a:p>
        </p:txBody>
      </p:sp>
      <p:pic>
        <p:nvPicPr>
          <p:cNvPr id="19458" name="Picture 2" descr="C:\Users\Carmen\Dropbox (DISPOSITIVOS FOTO)\book energy (1)\part 1\figs files\figs 3 voltage\3 21.tiff"/>
          <p:cNvPicPr>
            <a:picLocks noChangeAspect="1" noChangeArrowheads="1"/>
          </p:cNvPicPr>
          <p:nvPr/>
        </p:nvPicPr>
        <p:blipFill>
          <a:blip r:embed="rId3" cstate="print"/>
          <a:srcRect/>
          <a:stretch>
            <a:fillRect/>
          </a:stretch>
        </p:blipFill>
        <p:spPr bwMode="auto">
          <a:xfrm>
            <a:off x="2286000" y="914400"/>
            <a:ext cx="4524005" cy="3505200"/>
          </a:xfrm>
          <a:prstGeom prst="rect">
            <a:avLst/>
          </a:prstGeom>
          <a:noFill/>
        </p:spPr>
      </p:pic>
      <p:sp>
        <p:nvSpPr>
          <p:cNvPr id="4" name="Rectangle 3"/>
          <p:cNvSpPr/>
          <p:nvPr/>
        </p:nvSpPr>
        <p:spPr>
          <a:xfrm>
            <a:off x="10160" y="0"/>
            <a:ext cx="2197846" cy="369332"/>
          </a:xfrm>
          <a:prstGeom prst="rect">
            <a:avLst/>
          </a:prstGeom>
        </p:spPr>
        <p:txBody>
          <a:bodyPr wrap="none">
            <a:spAutoFit/>
          </a:bodyPr>
          <a:lstStyle/>
          <a:p>
            <a:r>
              <a:rPr lang="en-US" b="1" dirty="0"/>
              <a:t>15. The Li ion battery</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US" sz="1050" dirty="0" smtClean="0"/>
              <a:t>Reprinted with permission from </a:t>
            </a:r>
            <a:r>
              <a:rPr lang="en-US" sz="1050" dirty="0" err="1" smtClean="0"/>
              <a:t>Tarascon</a:t>
            </a:r>
            <a:r>
              <a:rPr lang="en-US" sz="1050" dirty="0" smtClean="0"/>
              <a:t>, J. M.; Armand, M. "</a:t>
            </a:r>
            <a:r>
              <a:rPr lang="en-US" sz="1050" dirty="0" smtClean="0">
                <a:hlinkClick r:id="rId2"/>
              </a:rPr>
              <a:t>Issues and challenges facing rechargeable lithium batteries</a:t>
            </a:r>
            <a:r>
              <a:rPr lang="en-US" sz="1050" dirty="0" smtClean="0"/>
              <a:t>". </a:t>
            </a:r>
            <a:r>
              <a:rPr lang="en-US" sz="1050" i="1" dirty="0" smtClean="0"/>
              <a:t>Nature</a:t>
            </a:r>
            <a:r>
              <a:rPr lang="en-US" sz="1050" dirty="0" smtClean="0"/>
              <a:t> </a:t>
            </a:r>
            <a:r>
              <a:rPr lang="en-US" sz="1050" b="1" dirty="0" smtClean="0"/>
              <a:t>2001</a:t>
            </a:r>
            <a:r>
              <a:rPr lang="en-US" sz="1050" dirty="0" smtClean="0"/>
              <a:t>, </a:t>
            </a:r>
            <a:r>
              <a:rPr lang="en-US" sz="1050" i="1" dirty="0" smtClean="0"/>
              <a:t>414</a:t>
            </a:r>
            <a:r>
              <a:rPr lang="en-US" sz="1050" dirty="0" smtClean="0"/>
              <a:t>, 359-367.</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430887"/>
          </a:xfrm>
          <a:prstGeom prst="rect">
            <a:avLst/>
          </a:prstGeom>
        </p:spPr>
        <p:txBody>
          <a:bodyPr wrap="square">
            <a:spAutoFit/>
          </a:bodyPr>
          <a:lstStyle/>
          <a:p>
            <a:r>
              <a:rPr lang="en-US" sz="1100" b="1" dirty="0"/>
              <a:t>Figure </a:t>
            </a:r>
            <a:r>
              <a:rPr lang="en-US" sz="1100" b="1" dirty="0" smtClean="0"/>
              <a:t>3.22.</a:t>
            </a:r>
            <a:r>
              <a:rPr lang="en-US" sz="1100" dirty="0" smtClean="0"/>
              <a:t> Voltage versus capacity for positive- and negative-electrode materials of rechargeable Li-based cells. The output voltage values for Li-ion cells or Li-metal cells are represented.</a:t>
            </a:r>
            <a:endParaRPr lang="en-US" sz="1100" dirty="0"/>
          </a:p>
        </p:txBody>
      </p:sp>
      <p:pic>
        <p:nvPicPr>
          <p:cNvPr id="20482" name="Picture 2" descr="C:\Users\Carmen\Dropbox (DISPOSITIVOS FOTO)\book energy (1)\part 1\figs files\figs 3 voltage\3 22.tif"/>
          <p:cNvPicPr>
            <a:picLocks noChangeAspect="1" noChangeArrowheads="1"/>
          </p:cNvPicPr>
          <p:nvPr/>
        </p:nvPicPr>
        <p:blipFill>
          <a:blip r:embed="rId3" cstate="print"/>
          <a:srcRect/>
          <a:stretch>
            <a:fillRect/>
          </a:stretch>
        </p:blipFill>
        <p:spPr bwMode="auto">
          <a:xfrm>
            <a:off x="1184539" y="990600"/>
            <a:ext cx="6816461" cy="35941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4800600"/>
            <a:ext cx="8126018" cy="1446550"/>
          </a:xfrm>
          <a:prstGeom prst="rect">
            <a:avLst/>
          </a:prstGeom>
        </p:spPr>
        <p:txBody>
          <a:bodyPr wrap="square">
            <a:spAutoFit/>
          </a:bodyPr>
          <a:lstStyle/>
          <a:p>
            <a:r>
              <a:rPr lang="en-US" sz="1100" b="1" dirty="0"/>
              <a:t>Figure </a:t>
            </a:r>
            <a:r>
              <a:rPr lang="en-US" sz="1100" b="1" dirty="0" smtClean="0"/>
              <a:t>3.23.</a:t>
            </a:r>
            <a:r>
              <a:rPr lang="en-US" sz="1100" dirty="0" smtClean="0"/>
              <a:t> Basic structure of a Li ion battery. The voltage in the battery is the difference of electrochemical potential of electrons at the LiCoO</a:t>
            </a:r>
            <a:r>
              <a:rPr lang="en-US" sz="1100" baseline="-25000" dirty="0" smtClean="0"/>
              <a:t>2</a:t>
            </a:r>
            <a:r>
              <a:rPr lang="en-US" sz="1100" dirty="0" smtClean="0"/>
              <a:t> cathode with respect to that in the graphite anode. The battery discharges by transference of ions through the cathode to the anode, while electrons are transferred via the external circuit. It is assumed that the electrochemical potential of electrons in the anode, made of graphite (or Li), is stable. The electrochemical potential of electrons in the cathode changes depending on number of Li</a:t>
            </a:r>
            <a:r>
              <a:rPr lang="en-US" sz="1100" baseline="30000" dirty="0" smtClean="0"/>
              <a:t>+</a:t>
            </a:r>
            <a:r>
              <a:rPr lang="en-US" sz="1100" dirty="0" smtClean="0"/>
              <a:t> ions in the structure, and provides the change of voltage. When there are few Li</a:t>
            </a:r>
            <a:r>
              <a:rPr lang="en-US" sz="1100" baseline="30000" dirty="0" smtClean="0"/>
              <a:t>+</a:t>
            </a:r>
            <a:r>
              <a:rPr lang="en-US" sz="1100" dirty="0" smtClean="0"/>
              <a:t> ions intercalated in the cathode framework, the voltage is very positive and the cell is charged. When Li</a:t>
            </a:r>
            <a:r>
              <a:rPr lang="en-US" sz="1100" baseline="30000" dirty="0" smtClean="0"/>
              <a:t>+</a:t>
            </a:r>
            <a:r>
              <a:rPr lang="en-US" sz="1100" dirty="0" smtClean="0"/>
              <a:t> ions flow across the electrolyte and into the LiCoO</a:t>
            </a:r>
            <a:r>
              <a:rPr lang="en-US" sz="1100" baseline="-25000" dirty="0" smtClean="0"/>
              <a:t>2</a:t>
            </a:r>
            <a:r>
              <a:rPr lang="en-US" sz="1100" dirty="0" smtClean="0"/>
              <a:t> cathode, the voltage decreases (still positive) and the battery is discharged.</a:t>
            </a:r>
            <a:endParaRPr lang="es-ES" sz="1100" dirty="0" smtClean="0"/>
          </a:p>
          <a:p>
            <a:endParaRPr lang="en-US" sz="1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773" y="1828800"/>
            <a:ext cx="5604115" cy="2597658"/>
          </a:xfrm>
          <a:prstGeom prst="rect">
            <a:avLst/>
          </a:prstGeom>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56651357"/>
              </p:ext>
            </p:extLst>
          </p:nvPr>
        </p:nvGraphicFramePr>
        <p:xfrm>
          <a:off x="1447800" y="2057400"/>
          <a:ext cx="6009640" cy="3169920"/>
        </p:xfrm>
        <a:graphic>
          <a:graphicData uri="http://schemas.openxmlformats.org/drawingml/2006/table">
            <a:tbl>
              <a:tblPr firstRow="1" firstCol="1" bandRow="1">
                <a:tableStyleId>{5C22544A-7EE6-4342-B048-85BDC9FD1C3A}</a:tableStyleId>
              </a:tblPr>
              <a:tblGrid>
                <a:gridCol w="2049145"/>
                <a:gridCol w="1350010"/>
                <a:gridCol w="1350010"/>
                <a:gridCol w="1260475"/>
              </a:tblGrid>
              <a:tr h="0">
                <a:tc>
                  <a:txBody>
                    <a:bodyPr/>
                    <a:lstStyle/>
                    <a:p>
                      <a:r>
                        <a:rPr lang="en-US" sz="1600">
                          <a:effectLst/>
                        </a:rPr>
                        <a:t>Material </a:t>
                      </a:r>
                      <a:endParaRPr lang="en-US" sz="1600">
                        <a:effectLst/>
                        <a:latin typeface="Times"/>
                        <a:ea typeface="Times New Roman"/>
                      </a:endParaRPr>
                    </a:p>
                  </a:txBody>
                  <a:tcPr marL="68580" marR="68580" marT="0" marB="0"/>
                </a:tc>
                <a:tc>
                  <a:txBody>
                    <a:bodyPr/>
                    <a:lstStyle/>
                    <a:p>
                      <a:r>
                        <a:rPr lang="en-US" sz="1600">
                          <a:effectLst/>
                        </a:rPr>
                        <a:t>Potential vs. Li/Li</a:t>
                      </a:r>
                      <a:r>
                        <a:rPr lang="en-US" sz="1600" baseline="30000">
                          <a:effectLst/>
                        </a:rPr>
                        <a:t>+</a:t>
                      </a:r>
                      <a:r>
                        <a:rPr lang="en-US" sz="1600">
                          <a:effectLst/>
                        </a:rPr>
                        <a:t>, V</a:t>
                      </a:r>
                      <a:endParaRPr lang="en-US" sz="1600">
                        <a:effectLst/>
                        <a:latin typeface="Times"/>
                        <a:ea typeface="Times New Roman"/>
                      </a:endParaRPr>
                    </a:p>
                  </a:txBody>
                  <a:tcPr marL="68580" marR="68580" marT="0" marB="0"/>
                </a:tc>
                <a:tc>
                  <a:txBody>
                    <a:bodyPr/>
                    <a:lstStyle/>
                    <a:p>
                      <a:r>
                        <a:rPr lang="en-US" sz="1600">
                          <a:effectLst/>
                        </a:rPr>
                        <a:t>Specific capacity, </a:t>
                      </a:r>
                      <a:br>
                        <a:rPr lang="en-US" sz="1600">
                          <a:effectLst/>
                        </a:rPr>
                      </a:br>
                      <a:r>
                        <a:rPr lang="en-US" sz="1600">
                          <a:effectLst/>
                        </a:rPr>
                        <a:t>A h kg</a:t>
                      </a:r>
                      <a:r>
                        <a:rPr lang="en-US" sz="1600" baseline="30000">
                          <a:effectLst/>
                        </a:rPr>
                        <a:t>-1</a:t>
                      </a:r>
                      <a:endParaRPr lang="en-US" sz="1600">
                        <a:effectLst/>
                        <a:latin typeface="Times"/>
                        <a:ea typeface="Times New Roman"/>
                      </a:endParaRPr>
                    </a:p>
                  </a:txBody>
                  <a:tcPr marL="68580" marR="68580" marT="0" marB="0"/>
                </a:tc>
                <a:tc>
                  <a:txBody>
                    <a:bodyPr/>
                    <a:lstStyle/>
                    <a:p>
                      <a:r>
                        <a:rPr lang="en-US" sz="1600">
                          <a:effectLst/>
                        </a:rPr>
                        <a:t>Specific energy, </a:t>
                      </a:r>
                      <a:br>
                        <a:rPr lang="en-US" sz="1600">
                          <a:effectLst/>
                        </a:rPr>
                      </a:br>
                      <a:r>
                        <a:rPr lang="en-US" sz="1600">
                          <a:effectLst/>
                        </a:rPr>
                        <a:t>W h kg</a:t>
                      </a:r>
                      <a:r>
                        <a:rPr lang="en-US" sz="1600" baseline="30000">
                          <a:effectLst/>
                        </a:rPr>
                        <a:t>-1</a:t>
                      </a:r>
                      <a:endParaRPr lang="en-US" sz="1600">
                        <a:effectLst/>
                        <a:latin typeface="Times"/>
                        <a:ea typeface="Times New Roman"/>
                      </a:endParaRPr>
                    </a:p>
                  </a:txBody>
                  <a:tcPr marL="68580" marR="68580" marT="0" marB="0"/>
                </a:tc>
              </a:tr>
              <a:tr h="0">
                <a:tc>
                  <a:txBody>
                    <a:bodyPr/>
                    <a:lstStyle/>
                    <a:p>
                      <a:r>
                        <a:rPr lang="en-US" sz="1600">
                          <a:effectLst/>
                        </a:rPr>
                        <a:t>Li</a:t>
                      </a:r>
                      <a:endParaRPr lang="en-US" sz="1600">
                        <a:effectLst/>
                        <a:latin typeface="Times"/>
                        <a:ea typeface="Times New Roman"/>
                      </a:endParaRPr>
                    </a:p>
                  </a:txBody>
                  <a:tcPr marL="68580" marR="68580" marT="0" marB="0"/>
                </a:tc>
                <a:tc>
                  <a:txBody>
                    <a:bodyPr/>
                    <a:lstStyle/>
                    <a:p>
                      <a:r>
                        <a:rPr lang="en-US" sz="1600">
                          <a:effectLst/>
                        </a:rPr>
                        <a:t>0</a:t>
                      </a:r>
                      <a:endParaRPr lang="en-US" sz="1600">
                        <a:effectLst/>
                        <a:latin typeface="Times"/>
                        <a:ea typeface="Times New Roman"/>
                      </a:endParaRPr>
                    </a:p>
                  </a:txBody>
                  <a:tcPr marL="68580" marR="68580" marT="0" marB="0"/>
                </a:tc>
                <a:tc>
                  <a:txBody>
                    <a:bodyPr/>
                    <a:lstStyle/>
                    <a:p>
                      <a:r>
                        <a:rPr lang="en-US" sz="1600">
                          <a:effectLst/>
                        </a:rPr>
                        <a:t>3860</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r>
              <a:tr h="0">
                <a:tc>
                  <a:txBody>
                    <a:bodyPr/>
                    <a:lstStyle/>
                    <a:p>
                      <a:r>
                        <a:rPr lang="en-US" sz="1600">
                          <a:effectLst/>
                        </a:rPr>
                        <a:t>LiC</a:t>
                      </a:r>
                      <a:r>
                        <a:rPr lang="en-US" sz="1600" baseline="-25000">
                          <a:effectLst/>
                        </a:rPr>
                        <a:t>6</a:t>
                      </a:r>
                      <a:endParaRPr lang="en-US" sz="1600">
                        <a:effectLst/>
                        <a:latin typeface="Times"/>
                        <a:ea typeface="Times New Roman"/>
                      </a:endParaRPr>
                    </a:p>
                  </a:txBody>
                  <a:tcPr marL="68580" marR="68580" marT="0" marB="0"/>
                </a:tc>
                <a:tc>
                  <a:txBody>
                    <a:bodyPr/>
                    <a:lstStyle/>
                    <a:p>
                      <a:r>
                        <a:rPr lang="en-US" sz="1600">
                          <a:effectLst/>
                        </a:rPr>
                        <a:t>0.2</a:t>
                      </a:r>
                      <a:endParaRPr lang="en-US" sz="1600">
                        <a:effectLst/>
                        <a:latin typeface="Times"/>
                        <a:ea typeface="Times New Roman"/>
                      </a:endParaRPr>
                    </a:p>
                  </a:txBody>
                  <a:tcPr marL="68580" marR="68580" marT="0" marB="0"/>
                </a:tc>
                <a:tc>
                  <a:txBody>
                    <a:bodyPr/>
                    <a:lstStyle/>
                    <a:p>
                      <a:r>
                        <a:rPr lang="en-US" sz="1600">
                          <a:effectLst/>
                        </a:rPr>
                        <a:t>370</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r>
              <a:tr h="0">
                <a:tc>
                  <a:txBody>
                    <a:bodyPr/>
                    <a:lstStyle/>
                    <a:p>
                      <a:r>
                        <a:rPr lang="en-US" sz="1600">
                          <a:effectLst/>
                        </a:rPr>
                        <a:t>LiSi</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c>
                  <a:txBody>
                    <a:bodyPr/>
                    <a:lstStyle/>
                    <a:p>
                      <a:r>
                        <a:rPr lang="en-US" sz="1600">
                          <a:effectLst/>
                        </a:rPr>
                        <a:t>3579</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r>
              <a:tr h="0">
                <a:tc>
                  <a:txBody>
                    <a:bodyPr/>
                    <a:lstStyle/>
                    <a:p>
                      <a:r>
                        <a:rPr lang="en-US" sz="1600">
                          <a:effectLst/>
                        </a:rPr>
                        <a:t>LiGe</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c>
                  <a:txBody>
                    <a:bodyPr/>
                    <a:lstStyle/>
                    <a:p>
                      <a:r>
                        <a:rPr lang="en-US" sz="1600">
                          <a:effectLst/>
                        </a:rPr>
                        <a:t>1600</a:t>
                      </a:r>
                      <a:endParaRPr lang="en-US" sz="1600">
                        <a:effectLst/>
                        <a:latin typeface="Times"/>
                        <a:ea typeface="Times New Roman"/>
                      </a:endParaRPr>
                    </a:p>
                  </a:txBody>
                  <a:tcPr marL="68580" marR="68580" marT="0" marB="0"/>
                </a:tc>
                <a:tc>
                  <a:txBody>
                    <a:bodyPr/>
                    <a:lstStyle/>
                    <a:p>
                      <a:r>
                        <a:rPr lang="en-US" sz="1600">
                          <a:effectLst/>
                        </a:rPr>
                        <a:t> </a:t>
                      </a:r>
                      <a:endParaRPr lang="en-US" sz="1600">
                        <a:effectLst/>
                        <a:latin typeface="Times"/>
                        <a:ea typeface="Times New Roman"/>
                      </a:endParaRPr>
                    </a:p>
                  </a:txBody>
                  <a:tcPr marL="68580" marR="68580" marT="0" marB="0"/>
                </a:tc>
              </a:tr>
              <a:tr h="0">
                <a:tc>
                  <a:txBody>
                    <a:bodyPr/>
                    <a:lstStyle/>
                    <a:p>
                      <a:r>
                        <a:rPr lang="en-US" sz="1600">
                          <a:effectLst/>
                        </a:rPr>
                        <a:t>Li</a:t>
                      </a:r>
                      <a:r>
                        <a:rPr lang="en-US" sz="1600" baseline="-25000">
                          <a:effectLst/>
                        </a:rPr>
                        <a:t>2</a:t>
                      </a:r>
                      <a:r>
                        <a:rPr lang="en-US" sz="1600">
                          <a:effectLst/>
                        </a:rPr>
                        <a:t>O</a:t>
                      </a:r>
                      <a:endParaRPr lang="en-US" sz="1600">
                        <a:effectLst/>
                        <a:latin typeface="Times"/>
                        <a:ea typeface="Times New Roman"/>
                      </a:endParaRPr>
                    </a:p>
                  </a:txBody>
                  <a:tcPr marL="68580" marR="68580" marT="0" marB="0"/>
                </a:tc>
                <a:tc>
                  <a:txBody>
                    <a:bodyPr/>
                    <a:lstStyle/>
                    <a:p>
                      <a:r>
                        <a:rPr lang="en-US" sz="1600">
                          <a:effectLst/>
                        </a:rPr>
                        <a:t>2.91</a:t>
                      </a:r>
                      <a:endParaRPr lang="en-US" sz="1600">
                        <a:effectLst/>
                        <a:latin typeface="Times"/>
                        <a:ea typeface="Times New Roman"/>
                      </a:endParaRPr>
                    </a:p>
                  </a:txBody>
                  <a:tcPr marL="68580" marR="68580" marT="0" marB="0"/>
                </a:tc>
                <a:tc>
                  <a:txBody>
                    <a:bodyPr/>
                    <a:lstStyle/>
                    <a:p>
                      <a:r>
                        <a:rPr lang="en-US" sz="1600">
                          <a:effectLst/>
                        </a:rPr>
                        <a:t>1794</a:t>
                      </a:r>
                      <a:endParaRPr lang="en-US" sz="1600">
                        <a:effectLst/>
                        <a:latin typeface="Times"/>
                        <a:ea typeface="Times New Roman"/>
                      </a:endParaRPr>
                    </a:p>
                  </a:txBody>
                  <a:tcPr marL="68580" marR="68580" marT="0" marB="0"/>
                </a:tc>
                <a:tc>
                  <a:txBody>
                    <a:bodyPr/>
                    <a:lstStyle/>
                    <a:p>
                      <a:r>
                        <a:rPr lang="en-US" sz="1600">
                          <a:effectLst/>
                        </a:rPr>
                        <a:t>5222 (11140*)</a:t>
                      </a:r>
                      <a:endParaRPr lang="en-US" sz="1600">
                        <a:effectLst/>
                        <a:latin typeface="Times"/>
                        <a:ea typeface="Times New Roman"/>
                      </a:endParaRPr>
                    </a:p>
                  </a:txBody>
                  <a:tcPr marL="68580" marR="68580" marT="0" marB="0"/>
                </a:tc>
              </a:tr>
              <a:tr h="0">
                <a:tc>
                  <a:txBody>
                    <a:bodyPr/>
                    <a:lstStyle/>
                    <a:p>
                      <a:r>
                        <a:rPr lang="en-US" sz="1600">
                          <a:effectLst/>
                        </a:rPr>
                        <a:t>Li</a:t>
                      </a:r>
                      <a:r>
                        <a:rPr lang="en-US" sz="1600" baseline="-25000">
                          <a:effectLst/>
                        </a:rPr>
                        <a:t>2</a:t>
                      </a:r>
                      <a:r>
                        <a:rPr lang="en-US" sz="1600">
                          <a:effectLst/>
                        </a:rPr>
                        <a:t>O</a:t>
                      </a:r>
                      <a:r>
                        <a:rPr lang="en-US" sz="1600" baseline="-25000">
                          <a:effectLst/>
                        </a:rPr>
                        <a:t>2</a:t>
                      </a:r>
                      <a:endParaRPr lang="en-US" sz="1600">
                        <a:effectLst/>
                        <a:latin typeface="Times"/>
                        <a:ea typeface="Times New Roman"/>
                      </a:endParaRPr>
                    </a:p>
                  </a:txBody>
                  <a:tcPr marL="68580" marR="68580" marT="0" marB="0"/>
                </a:tc>
                <a:tc>
                  <a:txBody>
                    <a:bodyPr/>
                    <a:lstStyle/>
                    <a:p>
                      <a:r>
                        <a:rPr lang="en-US" sz="1600">
                          <a:effectLst/>
                        </a:rPr>
                        <a:t>2.96</a:t>
                      </a:r>
                      <a:endParaRPr lang="en-US" sz="1600">
                        <a:effectLst/>
                        <a:latin typeface="Times"/>
                        <a:ea typeface="Times New Roman"/>
                      </a:endParaRPr>
                    </a:p>
                  </a:txBody>
                  <a:tcPr marL="68580" marR="68580" marT="0" marB="0"/>
                </a:tc>
                <a:tc>
                  <a:txBody>
                    <a:bodyPr/>
                    <a:lstStyle/>
                    <a:p>
                      <a:r>
                        <a:rPr lang="en-US" sz="1600">
                          <a:effectLst/>
                        </a:rPr>
                        <a:t>1168</a:t>
                      </a:r>
                      <a:endParaRPr lang="en-US" sz="1600">
                        <a:effectLst/>
                        <a:latin typeface="Times"/>
                        <a:ea typeface="Times New Roman"/>
                      </a:endParaRPr>
                    </a:p>
                  </a:txBody>
                  <a:tcPr marL="68580" marR="68580" marT="0" marB="0"/>
                </a:tc>
                <a:tc>
                  <a:txBody>
                    <a:bodyPr/>
                    <a:lstStyle/>
                    <a:p>
                      <a:r>
                        <a:rPr lang="en-US" sz="1600">
                          <a:effectLst/>
                        </a:rPr>
                        <a:t>3460</a:t>
                      </a:r>
                      <a:endParaRPr lang="en-US" sz="1600">
                        <a:effectLst/>
                        <a:latin typeface="Times"/>
                        <a:ea typeface="Times New Roman"/>
                      </a:endParaRPr>
                    </a:p>
                  </a:txBody>
                  <a:tcPr marL="68580" marR="68580" marT="0" marB="0"/>
                </a:tc>
              </a:tr>
              <a:tr h="0">
                <a:tc>
                  <a:txBody>
                    <a:bodyPr/>
                    <a:lstStyle/>
                    <a:p>
                      <a:r>
                        <a:rPr lang="en-US" sz="1600">
                          <a:effectLst/>
                        </a:rPr>
                        <a:t>LiCoO</a:t>
                      </a:r>
                      <a:r>
                        <a:rPr lang="en-US" sz="1600" baseline="-25000">
                          <a:effectLst/>
                        </a:rPr>
                        <a:t>2</a:t>
                      </a:r>
                      <a:endParaRPr lang="en-US" sz="1600">
                        <a:effectLst/>
                        <a:latin typeface="Times"/>
                        <a:ea typeface="Times New Roman"/>
                      </a:endParaRPr>
                    </a:p>
                  </a:txBody>
                  <a:tcPr marL="68580" marR="68580" marT="0" marB="0"/>
                </a:tc>
                <a:tc>
                  <a:txBody>
                    <a:bodyPr/>
                    <a:lstStyle/>
                    <a:p>
                      <a:r>
                        <a:rPr lang="en-US" sz="1600">
                          <a:effectLst/>
                        </a:rPr>
                        <a:t>3.9</a:t>
                      </a:r>
                      <a:endParaRPr lang="en-US" sz="1600">
                        <a:effectLst/>
                        <a:latin typeface="Times"/>
                        <a:ea typeface="Times New Roman"/>
                      </a:endParaRPr>
                    </a:p>
                  </a:txBody>
                  <a:tcPr marL="68580" marR="68580" marT="0" marB="0"/>
                </a:tc>
                <a:tc>
                  <a:txBody>
                    <a:bodyPr/>
                    <a:lstStyle/>
                    <a:p>
                      <a:r>
                        <a:rPr lang="en-US" sz="1600">
                          <a:effectLst/>
                        </a:rPr>
                        <a:t>140</a:t>
                      </a:r>
                      <a:endParaRPr lang="en-US" sz="1600">
                        <a:effectLst/>
                        <a:latin typeface="Times"/>
                        <a:ea typeface="Times New Roman"/>
                      </a:endParaRPr>
                    </a:p>
                  </a:txBody>
                  <a:tcPr marL="68580" marR="68580" marT="0" marB="0"/>
                </a:tc>
                <a:tc>
                  <a:txBody>
                    <a:bodyPr/>
                    <a:lstStyle/>
                    <a:p>
                      <a:r>
                        <a:rPr lang="en-US" sz="1600">
                          <a:effectLst/>
                        </a:rPr>
                        <a:t>546</a:t>
                      </a:r>
                      <a:endParaRPr lang="en-US" sz="1600">
                        <a:effectLst/>
                        <a:latin typeface="Times"/>
                        <a:ea typeface="Times New Roman"/>
                      </a:endParaRPr>
                    </a:p>
                  </a:txBody>
                  <a:tcPr marL="68580" marR="68580" marT="0" marB="0"/>
                </a:tc>
              </a:tr>
              <a:tr h="0">
                <a:tc>
                  <a:txBody>
                    <a:bodyPr/>
                    <a:lstStyle/>
                    <a:p>
                      <a:r>
                        <a:rPr lang="en-US" sz="1600">
                          <a:effectLst/>
                        </a:rPr>
                        <a:t>LiMn</a:t>
                      </a:r>
                      <a:r>
                        <a:rPr lang="en-US" sz="1600" baseline="-25000">
                          <a:effectLst/>
                        </a:rPr>
                        <a:t>2</a:t>
                      </a:r>
                      <a:r>
                        <a:rPr lang="en-US" sz="1600">
                          <a:effectLst/>
                        </a:rPr>
                        <a:t>O</a:t>
                      </a:r>
                      <a:r>
                        <a:rPr lang="en-US" sz="1600" baseline="-25000">
                          <a:effectLst/>
                        </a:rPr>
                        <a:t>4</a:t>
                      </a:r>
                      <a:endParaRPr lang="en-US" sz="1600">
                        <a:effectLst/>
                        <a:latin typeface="Times"/>
                        <a:ea typeface="Times New Roman"/>
                      </a:endParaRPr>
                    </a:p>
                  </a:txBody>
                  <a:tcPr marL="68580" marR="68580" marT="0" marB="0"/>
                </a:tc>
                <a:tc>
                  <a:txBody>
                    <a:bodyPr/>
                    <a:lstStyle/>
                    <a:p>
                      <a:r>
                        <a:rPr lang="en-US" sz="1600">
                          <a:effectLst/>
                        </a:rPr>
                        <a:t>4.1</a:t>
                      </a:r>
                      <a:endParaRPr lang="en-US" sz="1600">
                        <a:effectLst/>
                        <a:latin typeface="Times"/>
                        <a:ea typeface="Times New Roman"/>
                      </a:endParaRPr>
                    </a:p>
                  </a:txBody>
                  <a:tcPr marL="68580" marR="68580" marT="0" marB="0"/>
                </a:tc>
                <a:tc>
                  <a:txBody>
                    <a:bodyPr/>
                    <a:lstStyle/>
                    <a:p>
                      <a:r>
                        <a:rPr lang="en-US" sz="1600">
                          <a:effectLst/>
                        </a:rPr>
                        <a:t>100-120</a:t>
                      </a:r>
                      <a:endParaRPr lang="en-US" sz="1600">
                        <a:effectLst/>
                        <a:latin typeface="Times"/>
                        <a:ea typeface="Times New Roman"/>
                      </a:endParaRPr>
                    </a:p>
                  </a:txBody>
                  <a:tcPr marL="68580" marR="68580" marT="0" marB="0"/>
                </a:tc>
                <a:tc>
                  <a:txBody>
                    <a:bodyPr/>
                    <a:lstStyle/>
                    <a:p>
                      <a:r>
                        <a:rPr lang="en-US" sz="1600">
                          <a:effectLst/>
                        </a:rPr>
                        <a:t>410-490</a:t>
                      </a:r>
                      <a:endParaRPr lang="en-US" sz="1600">
                        <a:effectLst/>
                        <a:latin typeface="Times"/>
                        <a:ea typeface="Times New Roman"/>
                      </a:endParaRPr>
                    </a:p>
                  </a:txBody>
                  <a:tcPr marL="68580" marR="68580" marT="0" marB="0"/>
                </a:tc>
              </a:tr>
              <a:tr h="0">
                <a:tc>
                  <a:txBody>
                    <a:bodyPr/>
                    <a:lstStyle/>
                    <a:p>
                      <a:r>
                        <a:rPr lang="en-US" sz="1600">
                          <a:effectLst/>
                        </a:rPr>
                        <a:t>LiFePO</a:t>
                      </a:r>
                      <a:r>
                        <a:rPr lang="en-US" sz="1600" baseline="-25000">
                          <a:effectLst/>
                        </a:rPr>
                        <a:t>4</a:t>
                      </a:r>
                      <a:endParaRPr lang="en-US" sz="1600">
                        <a:effectLst/>
                        <a:latin typeface="Times"/>
                        <a:ea typeface="Times New Roman"/>
                      </a:endParaRPr>
                    </a:p>
                  </a:txBody>
                  <a:tcPr marL="68580" marR="68580" marT="0" marB="0"/>
                </a:tc>
                <a:tc>
                  <a:txBody>
                    <a:bodyPr/>
                    <a:lstStyle/>
                    <a:p>
                      <a:r>
                        <a:rPr lang="en-US" sz="1600">
                          <a:effectLst/>
                        </a:rPr>
                        <a:t>3.45</a:t>
                      </a:r>
                      <a:endParaRPr lang="en-US" sz="1600">
                        <a:effectLst/>
                        <a:latin typeface="Times"/>
                        <a:ea typeface="Times New Roman"/>
                      </a:endParaRPr>
                    </a:p>
                  </a:txBody>
                  <a:tcPr marL="68580" marR="68580" marT="0" marB="0"/>
                </a:tc>
                <a:tc>
                  <a:txBody>
                    <a:bodyPr/>
                    <a:lstStyle/>
                    <a:p>
                      <a:r>
                        <a:rPr lang="en-US" sz="1600">
                          <a:effectLst/>
                        </a:rPr>
                        <a:t>150-170</a:t>
                      </a:r>
                      <a:endParaRPr lang="en-US" sz="1600">
                        <a:effectLst/>
                        <a:latin typeface="Times"/>
                        <a:ea typeface="Times New Roman"/>
                      </a:endParaRPr>
                    </a:p>
                  </a:txBody>
                  <a:tcPr marL="68580" marR="68580" marT="0" marB="0"/>
                </a:tc>
                <a:tc>
                  <a:txBody>
                    <a:bodyPr/>
                    <a:lstStyle/>
                    <a:p>
                      <a:r>
                        <a:rPr lang="en-US" sz="1600" dirty="0">
                          <a:effectLst/>
                        </a:rPr>
                        <a:t>520-588</a:t>
                      </a:r>
                      <a:endParaRPr lang="en-US" sz="1600" dirty="0">
                        <a:effectLst/>
                        <a:latin typeface="Times"/>
                        <a:ea typeface="Times New Roman"/>
                      </a:endParaRPr>
                    </a:p>
                  </a:txBody>
                  <a:tcPr marL="68580" marR="68580" marT="0" marB="0"/>
                </a:tc>
              </a:tr>
            </a:tbl>
          </a:graphicData>
        </a:graphic>
      </p:graphicFrame>
      <p:sp>
        <p:nvSpPr>
          <p:cNvPr id="7" name="Rectangle 1"/>
          <p:cNvSpPr>
            <a:spLocks noChangeArrowheads="1"/>
          </p:cNvSpPr>
          <p:nvPr/>
        </p:nvSpPr>
        <p:spPr bwMode="auto">
          <a:xfrm>
            <a:off x="1182438" y="1511160"/>
            <a:ext cx="46087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15900" algn="just"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3.2.</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Characteristics of Li-Ion and Li-air battery materials</a:t>
            </a:r>
          </a:p>
        </p:txBody>
      </p:sp>
      <p:sp>
        <p:nvSpPr>
          <p:cNvPr id="8" name="Rectangle 7"/>
          <p:cNvSpPr/>
          <p:nvPr/>
        </p:nvSpPr>
        <p:spPr>
          <a:xfrm>
            <a:off x="1646514" y="5257800"/>
            <a:ext cx="1271502" cy="261610"/>
          </a:xfrm>
          <a:prstGeom prst="rect">
            <a:avLst/>
          </a:prstGeom>
        </p:spPr>
        <p:txBody>
          <a:bodyPr wrap="none">
            <a:spAutoFit/>
          </a:bodyPr>
          <a:lstStyle/>
          <a:p>
            <a:pPr lvl="0" indent="215900" algn="just" eaLnBrk="0" fontAlgn="base" hangingPunct="0">
              <a:spcBef>
                <a:spcPct val="0"/>
              </a:spcBef>
              <a:spcAft>
                <a:spcPct val="0"/>
              </a:spcAft>
            </a:pPr>
            <a:r>
              <a:rPr lang="en-US" altLang="en-US" sz="1050" dirty="0">
                <a:latin typeface="Arial" pitchFamily="34" charset="0"/>
                <a:ea typeface="Times New Roman" pitchFamily="18" charset="0"/>
                <a:cs typeface="Arial" pitchFamily="34" charset="0"/>
              </a:rPr>
              <a:t>*Excluding O</a:t>
            </a:r>
            <a:r>
              <a:rPr lang="en-US" altLang="en-US" sz="1050" baseline="-30000" dirty="0">
                <a:latin typeface="Arial" pitchFamily="34" charset="0"/>
                <a:ea typeface="Times New Roman" pitchFamily="18" charset="0"/>
                <a:cs typeface="Arial" pitchFamily="34" charset="0"/>
              </a:rPr>
              <a:t>2</a:t>
            </a:r>
            <a:endParaRPr lang="en-US" altLang="en-US" sz="2000" dirty="0">
              <a:latin typeface="Arial" pitchFamily="34" charset="0"/>
              <a:cs typeface="Arial" pitchFamily="34" charset="0"/>
            </a:endParaRPr>
          </a:p>
        </p:txBody>
      </p:sp>
    </p:spTree>
    <p:extLst>
      <p:ext uri="{BB962C8B-B14F-4D97-AF65-F5344CB8AC3E}">
        <p14:creationId xmlns:p14="http://schemas.microsoft.com/office/powerpoint/2010/main" val="3410677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744891"/>
            <a:ext cx="8229600" cy="960709"/>
          </a:xfrm>
        </p:spPr>
        <p:txBody>
          <a:bodyPr>
            <a:noAutofit/>
          </a:bodyPr>
          <a:lstStyle/>
          <a:p>
            <a:pPr algn="l"/>
            <a:r>
              <a:rPr lang="en-US" sz="1050" dirty="0" smtClean="0"/>
              <a:t>(a) Reproduced with permission from </a:t>
            </a:r>
            <a:r>
              <a:rPr lang="en-US" sz="1050" dirty="0" err="1" smtClean="0"/>
              <a:t>Goodenough</a:t>
            </a:r>
            <a:r>
              <a:rPr lang="en-US" sz="1050" dirty="0" smtClean="0"/>
              <a:t>, J. B.; Kim, Y. "</a:t>
            </a:r>
            <a:r>
              <a:rPr lang="en-US" sz="1050" dirty="0" smtClean="0">
                <a:hlinkClick r:id="rId2"/>
              </a:rPr>
              <a:t>Challenges for rechargeable Li batteries</a:t>
            </a:r>
            <a:r>
              <a:rPr lang="en-US" sz="1050" dirty="0" smtClean="0"/>
              <a:t>". </a:t>
            </a:r>
            <a:r>
              <a:rPr lang="en-US" sz="1050" i="1" dirty="0" smtClean="0"/>
              <a:t>Chemistry of Materials</a:t>
            </a:r>
            <a:r>
              <a:rPr lang="en-US" sz="1050" dirty="0" smtClean="0"/>
              <a:t> </a:t>
            </a:r>
            <a:r>
              <a:rPr lang="en-US" sz="1050" b="1" dirty="0" smtClean="0"/>
              <a:t>2010</a:t>
            </a:r>
            <a:r>
              <a:rPr lang="en-US" sz="1050" dirty="0" smtClean="0"/>
              <a:t>, </a:t>
            </a:r>
            <a:r>
              <a:rPr lang="en-US" sz="1050" i="1" dirty="0" smtClean="0"/>
              <a:t>22</a:t>
            </a:r>
            <a:r>
              <a:rPr lang="en-US" sz="1050" dirty="0" smtClean="0"/>
              <a:t>, 587-603. </a:t>
            </a:r>
            <a:br>
              <a:rPr lang="en-US" sz="1050" dirty="0" smtClean="0"/>
            </a:br>
            <a:r>
              <a:rPr lang="en-US" sz="1050" dirty="0" smtClean="0"/>
              <a:t>(b) Reproduced with permission from </a:t>
            </a:r>
            <a:r>
              <a:rPr lang="en-US" sz="1050" dirty="0" err="1" smtClean="0"/>
              <a:t>Doeff</a:t>
            </a:r>
            <a:r>
              <a:rPr lang="en-US" sz="1050" dirty="0" smtClean="0"/>
              <a:t>, M. M. </a:t>
            </a:r>
            <a:r>
              <a:rPr lang="en-US" sz="1050" i="1" dirty="0" smtClean="0"/>
              <a:t>Batteries: Overview of Battery Cathodes</a:t>
            </a:r>
            <a:r>
              <a:rPr lang="en-US" sz="1050" dirty="0" smtClean="0"/>
              <a:t>; Lawrence Berkeley National Laboratory LBNL Paper LBNL-3652E. : </a:t>
            </a:r>
            <a:r>
              <a:rPr lang="en-US" sz="1050" u="sng" dirty="0" smtClean="0">
                <a:hlinkClick r:id="rId3"/>
              </a:rPr>
              <a:t>http://escholarship.ucop.edu/uc/item/1n55870s</a:t>
            </a:r>
            <a:r>
              <a:rPr lang="en-US" sz="1050" dirty="0" smtClean="0"/>
              <a:t>, 2011. The voltage is given with respect to Li</a:t>
            </a:r>
            <a:r>
              <a:rPr lang="en-US" sz="1050" baseline="30000" dirty="0" smtClean="0"/>
              <a:t>+</a:t>
            </a:r>
            <a:r>
              <a:rPr lang="en-US" sz="1050" dirty="0" smtClean="0"/>
              <a:t>/Li</a:t>
            </a:r>
            <a:r>
              <a:rPr lang="en-US" sz="1050" baseline="30000" dirty="0" smtClean="0"/>
              <a:t>0</a:t>
            </a:r>
            <a:r>
              <a:rPr lang="en-US" sz="1050" dirty="0" smtClean="0"/>
              <a:t> potential.</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81600"/>
            <a:ext cx="8126018" cy="430887"/>
          </a:xfrm>
          <a:prstGeom prst="rect">
            <a:avLst/>
          </a:prstGeom>
        </p:spPr>
        <p:txBody>
          <a:bodyPr wrap="square">
            <a:spAutoFit/>
          </a:bodyPr>
          <a:lstStyle/>
          <a:p>
            <a:r>
              <a:rPr lang="en-US" sz="1100" b="1" dirty="0"/>
              <a:t>Figure </a:t>
            </a:r>
            <a:r>
              <a:rPr lang="en-US" sz="1100" b="1" dirty="0" smtClean="0"/>
              <a:t>3.24.</a:t>
            </a:r>
            <a:r>
              <a:rPr lang="en-US" sz="1100" dirty="0" smtClean="0"/>
              <a:t> (a) Equilibrium discharge curves for several cathode and anode materials. (b) Equilibrium discharge curves for several cathode materials.</a:t>
            </a:r>
            <a:endParaRPr lang="en-US" sz="1100" dirty="0"/>
          </a:p>
        </p:txBody>
      </p:sp>
      <p:pic>
        <p:nvPicPr>
          <p:cNvPr id="22530" name="Picture 2" descr="C:\Users\Carmen\Dropbox (DISPOSITIVOS FOTO)\book energy (1)\part 1\figs files\figs 3 voltage\3 24 a.tiff"/>
          <p:cNvPicPr>
            <a:picLocks noChangeAspect="1" noChangeArrowheads="1"/>
          </p:cNvPicPr>
          <p:nvPr/>
        </p:nvPicPr>
        <p:blipFill>
          <a:blip r:embed="rId4" cstate="print"/>
          <a:srcRect/>
          <a:stretch>
            <a:fillRect/>
          </a:stretch>
        </p:blipFill>
        <p:spPr bwMode="auto">
          <a:xfrm>
            <a:off x="533400" y="1447800"/>
            <a:ext cx="3782728" cy="2743200"/>
          </a:xfrm>
          <a:prstGeom prst="rect">
            <a:avLst/>
          </a:prstGeom>
          <a:noFill/>
        </p:spPr>
      </p:pic>
      <p:pic>
        <p:nvPicPr>
          <p:cNvPr id="22531" name="Picture 3" descr="C:\Users\Carmen\Dropbox (DISPOSITIVOS FOTO)\book energy (1)\part 1\figs files\figs 3 voltage\3 24 b.tif"/>
          <p:cNvPicPr>
            <a:picLocks noChangeAspect="1" noChangeArrowheads="1"/>
          </p:cNvPicPr>
          <p:nvPr/>
        </p:nvPicPr>
        <p:blipFill>
          <a:blip r:embed="rId5" cstate="print"/>
          <a:srcRect/>
          <a:stretch>
            <a:fillRect/>
          </a:stretch>
        </p:blipFill>
        <p:spPr bwMode="auto">
          <a:xfrm>
            <a:off x="4724400" y="1219200"/>
            <a:ext cx="3505200" cy="321945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by permission from </a:t>
            </a:r>
            <a:r>
              <a:rPr lang="en-US" sz="1050" dirty="0" err="1" smtClean="0"/>
              <a:t>Wen</a:t>
            </a:r>
            <a:r>
              <a:rPr lang="en-US" sz="1050" dirty="0" smtClean="0"/>
              <a:t>, C. J.; </a:t>
            </a:r>
            <a:r>
              <a:rPr lang="en-US" sz="1050" dirty="0" err="1" smtClean="0"/>
              <a:t>Boukamp</a:t>
            </a:r>
            <a:r>
              <a:rPr lang="en-US" sz="1050" dirty="0" smtClean="0"/>
              <a:t>, B. A.; Huggins, A. J. H.; </a:t>
            </a:r>
            <a:r>
              <a:rPr lang="en-US" sz="1050" dirty="0" err="1" smtClean="0"/>
              <a:t>Weppner</a:t>
            </a:r>
            <a:r>
              <a:rPr lang="en-US" sz="1050" dirty="0" smtClean="0"/>
              <a:t>, W. </a:t>
            </a:r>
            <a:r>
              <a:rPr lang="en-US" sz="1050" dirty="0" smtClean="0">
                <a:hlinkClick r:id="rId2"/>
              </a:rPr>
              <a:t>"Thermodynamic and mass transport properties of </a:t>
            </a:r>
            <a:r>
              <a:rPr lang="en-US" sz="1050" dirty="0" err="1" smtClean="0">
                <a:hlinkClick r:id="rId2"/>
              </a:rPr>
              <a:t>LiAl</a:t>
            </a:r>
            <a:r>
              <a:rPr lang="en-US" sz="1050" dirty="0" smtClean="0"/>
              <a:t>". </a:t>
            </a:r>
            <a:r>
              <a:rPr lang="en-US" sz="1050" i="1" dirty="0" smtClean="0"/>
              <a:t>Journal of the Electrochemical Society</a:t>
            </a:r>
            <a:r>
              <a:rPr lang="en-US" sz="1050" dirty="0" smtClean="0"/>
              <a:t> </a:t>
            </a:r>
            <a:r>
              <a:rPr lang="en-US" sz="1050" b="1" dirty="0" smtClean="0"/>
              <a:t>1979</a:t>
            </a:r>
            <a:r>
              <a:rPr lang="en-US" sz="1050" dirty="0" smtClean="0"/>
              <a:t>, </a:t>
            </a:r>
            <a:r>
              <a:rPr lang="en-US" sz="1050" i="1" dirty="0" smtClean="0"/>
              <a:t>126</a:t>
            </a:r>
            <a:r>
              <a:rPr lang="en-US" sz="1050" dirty="0" smtClean="0"/>
              <a:t>, 2258-2266.</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3.25. </a:t>
            </a:r>
            <a:r>
              <a:rPr lang="en-US" sz="1100" dirty="0" smtClean="0"/>
              <a:t>Voltage-composition curve for lithium-aluminum system showing three single phases, </a:t>
            </a:r>
            <a:r>
              <a:rPr lang="en-US" sz="1100" i="1" dirty="0" smtClean="0"/>
              <a:t>i.e.,</a:t>
            </a:r>
            <a:r>
              <a:rPr lang="el-GR" sz="1100" i="1" dirty="0" smtClean="0"/>
              <a:t>α</a:t>
            </a:r>
            <a:r>
              <a:rPr lang="es-ES" sz="1100" i="1" dirty="0" smtClean="0"/>
              <a:t>, </a:t>
            </a:r>
            <a:r>
              <a:rPr lang="el-GR" sz="1100" i="1" dirty="0" smtClean="0"/>
              <a:t>β</a:t>
            </a:r>
            <a:r>
              <a:rPr lang="es-ES" sz="1100" i="1" dirty="0" smtClean="0"/>
              <a:t>, and</a:t>
            </a:r>
            <a:r>
              <a:rPr lang="el-GR" sz="1100" i="1" dirty="0" smtClean="0"/>
              <a:t>γ</a:t>
            </a:r>
            <a:r>
              <a:rPr lang="en-US" sz="1100" dirty="0" smtClean="0"/>
              <a:t> , at 423 ˚C. </a:t>
            </a:r>
            <a:endParaRPr lang="en-US" sz="1100" dirty="0"/>
          </a:p>
        </p:txBody>
      </p:sp>
      <p:pic>
        <p:nvPicPr>
          <p:cNvPr id="23554" name="Picture 2" descr="C:\Users\Carmen\Dropbox (DISPOSITIVOS FOTO)\book energy (1)\part 1\figs files\figs 3 voltage\3 25.tif"/>
          <p:cNvPicPr>
            <a:picLocks noChangeAspect="1" noChangeArrowheads="1"/>
          </p:cNvPicPr>
          <p:nvPr/>
        </p:nvPicPr>
        <p:blipFill>
          <a:blip r:embed="rId3" cstate="print"/>
          <a:srcRect/>
          <a:stretch>
            <a:fillRect/>
          </a:stretch>
        </p:blipFill>
        <p:spPr bwMode="auto">
          <a:xfrm>
            <a:off x="1524000" y="457200"/>
            <a:ext cx="5715000" cy="439449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152400" y="152400"/>
            <a:ext cx="4170757" cy="369332"/>
          </a:xfrm>
          <a:prstGeom prst="rect">
            <a:avLst/>
          </a:prstGeom>
        </p:spPr>
        <p:txBody>
          <a:bodyPr wrap="none">
            <a:spAutoFit/>
          </a:bodyPr>
          <a:lstStyle/>
          <a:p>
            <a:pPr lvl="0"/>
            <a:r>
              <a:rPr lang="en-US" b="1" dirty="0" smtClean="0"/>
              <a:t>12. Principles </a:t>
            </a:r>
            <a:r>
              <a:rPr lang="en-US" b="1" dirty="0"/>
              <a:t>of electrochemical batteries</a:t>
            </a:r>
          </a:p>
        </p:txBody>
      </p:sp>
      <p:sp>
        <p:nvSpPr>
          <p:cNvPr id="7" name="Rectangle 6"/>
          <p:cNvSpPr/>
          <p:nvPr/>
        </p:nvSpPr>
        <p:spPr>
          <a:xfrm>
            <a:off x="381000" y="914400"/>
            <a:ext cx="6400800" cy="1877437"/>
          </a:xfrm>
          <a:prstGeom prst="rect">
            <a:avLst/>
          </a:prstGeom>
        </p:spPr>
        <p:txBody>
          <a:bodyPr wrap="square">
            <a:spAutoFit/>
          </a:bodyPr>
          <a:lstStyle/>
          <a:p>
            <a:r>
              <a:rPr lang="en-US" sz="1400" dirty="0"/>
              <a:t>The electrochemical cell is the basic unit producing the source of electric energy by direct conversion of chemical energy. A </a:t>
            </a:r>
            <a:r>
              <a:rPr lang="en-US" sz="1400" i="1" dirty="0"/>
              <a:t>battery</a:t>
            </a:r>
            <a:r>
              <a:rPr lang="en-US" sz="1400" dirty="0"/>
              <a:t> consists of several electrochemical cells arranged suitably in parallel/series connections to produce the required voltage and current for operation. </a:t>
            </a:r>
            <a:endParaRPr lang="en-US" sz="1400" dirty="0" smtClean="0"/>
          </a:p>
          <a:p>
            <a:endParaRPr lang="en-US" sz="1400" dirty="0"/>
          </a:p>
          <a:p>
            <a:r>
              <a:rPr lang="en-US" sz="1400" dirty="0"/>
              <a:t>amount of electric energy (W h kg</a:t>
            </a:r>
            <a:r>
              <a:rPr lang="en-US" sz="1400" baseline="30000" dirty="0"/>
              <a:t>-1</a:t>
            </a:r>
            <a:r>
              <a:rPr lang="en-US" sz="1400" dirty="0"/>
              <a:t>) </a:t>
            </a:r>
            <a:endParaRPr lang="en-US" sz="1400" dirty="0" smtClean="0"/>
          </a:p>
          <a:p>
            <a:endParaRPr lang="en-US" sz="1400" dirty="0"/>
          </a:p>
          <a:p>
            <a:endParaRPr lang="en-US" sz="14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Reproduced with permission from </a:t>
            </a:r>
            <a:r>
              <a:rPr lang="en-US" sz="1050" dirty="0" err="1" smtClean="0"/>
              <a:t>Goodenough</a:t>
            </a:r>
            <a:r>
              <a:rPr lang="en-US" sz="1050" dirty="0" smtClean="0"/>
              <a:t>, J. B.; Kim, Y. "</a:t>
            </a:r>
            <a:r>
              <a:rPr lang="en-US" sz="1050" dirty="0" smtClean="0">
                <a:hlinkClick r:id="rId2"/>
              </a:rPr>
              <a:t>Challenges for rechargeable Li batteries</a:t>
            </a:r>
            <a:r>
              <a:rPr lang="en-US" sz="1050" dirty="0" smtClean="0"/>
              <a:t>". </a:t>
            </a:r>
            <a:r>
              <a:rPr lang="en-US" sz="1050" i="1" dirty="0" smtClean="0"/>
              <a:t>Chemistry of Materials</a:t>
            </a:r>
            <a:r>
              <a:rPr lang="en-US" sz="1050" dirty="0" smtClean="0"/>
              <a:t> </a:t>
            </a:r>
            <a:r>
              <a:rPr lang="en-US" sz="1050" b="1" dirty="0" smtClean="0"/>
              <a:t>2010</a:t>
            </a:r>
            <a:r>
              <a:rPr lang="en-US" sz="1050" dirty="0" smtClean="0"/>
              <a:t>, </a:t>
            </a:r>
            <a:r>
              <a:rPr lang="en-US" sz="1050" i="1" dirty="0" smtClean="0"/>
              <a:t>22</a:t>
            </a:r>
            <a:r>
              <a:rPr lang="en-US" sz="1050" dirty="0" smtClean="0"/>
              <a:t>, 587-603.</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430887"/>
          </a:xfrm>
          <a:prstGeom prst="rect">
            <a:avLst/>
          </a:prstGeom>
        </p:spPr>
        <p:txBody>
          <a:bodyPr wrap="square">
            <a:spAutoFit/>
          </a:bodyPr>
          <a:lstStyle/>
          <a:p>
            <a:r>
              <a:rPr lang="en-US" sz="1100" b="1" dirty="0"/>
              <a:t>Figure </a:t>
            </a:r>
            <a:r>
              <a:rPr lang="en-US" sz="1100" b="1" dirty="0" smtClean="0"/>
              <a:t>3.26.</a:t>
            </a:r>
            <a:r>
              <a:rPr lang="en-US" sz="1100" dirty="0" smtClean="0"/>
              <a:t> Voltage relative to Li</a:t>
            </a:r>
            <a:r>
              <a:rPr lang="en-US" sz="1100" baseline="30000" dirty="0" smtClean="0"/>
              <a:t>+</a:t>
            </a:r>
            <a:r>
              <a:rPr lang="en-US" sz="1100" dirty="0" smtClean="0"/>
              <a:t>/Li</a:t>
            </a:r>
            <a:r>
              <a:rPr lang="en-US" sz="1100" baseline="30000" dirty="0" smtClean="0"/>
              <a:t>0</a:t>
            </a:r>
            <a:r>
              <a:rPr lang="en-US" sz="1100" dirty="0" smtClean="0"/>
              <a:t> potential versus capacity of several electrode materials. The window of stability of the electrolyte 1M LiPF</a:t>
            </a:r>
            <a:r>
              <a:rPr lang="en-US" sz="1100" baseline="-25000" dirty="0" smtClean="0"/>
              <a:t>6</a:t>
            </a:r>
            <a:r>
              <a:rPr lang="en-US" sz="1100" dirty="0" smtClean="0"/>
              <a:t> in EC/DEC (1:1) is indicated. </a:t>
            </a:r>
            <a:endParaRPr lang="en-US" sz="1100" dirty="0"/>
          </a:p>
        </p:txBody>
      </p:sp>
      <p:pic>
        <p:nvPicPr>
          <p:cNvPr id="24578" name="Picture 2" descr="C:\Users\Carmen\Dropbox (DISPOSITIVOS FOTO)\book energy (1)\part 1\figs files\figs 3 voltage\3 26.gif"/>
          <p:cNvPicPr>
            <a:picLocks noChangeAspect="1" noChangeArrowheads="1"/>
          </p:cNvPicPr>
          <p:nvPr/>
        </p:nvPicPr>
        <p:blipFill>
          <a:blip r:embed="rId3" cstate="print"/>
          <a:srcRect/>
          <a:stretch>
            <a:fillRect/>
          </a:stretch>
        </p:blipFill>
        <p:spPr bwMode="auto">
          <a:xfrm>
            <a:off x="1828800" y="609600"/>
            <a:ext cx="4993867" cy="4038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a:t>
            </a:r>
            <a:r>
              <a:rPr lang="en-US" sz="1050" dirty="0" err="1" smtClean="0"/>
              <a:t>Toyoura</a:t>
            </a:r>
            <a:r>
              <a:rPr lang="en-US" sz="1050" dirty="0" smtClean="0"/>
              <a:t>, K.; Koyama, Y.; </a:t>
            </a:r>
            <a:r>
              <a:rPr lang="en-US" sz="1050" dirty="0" err="1" smtClean="0"/>
              <a:t>Kuwabara</a:t>
            </a:r>
            <a:r>
              <a:rPr lang="en-US" sz="1050" dirty="0" smtClean="0"/>
              <a:t>, A.; Oba, F.; Tanaka, I. "</a:t>
            </a:r>
            <a:r>
              <a:rPr lang="en-US" sz="1050" dirty="0" smtClean="0">
                <a:hlinkClick r:id="rId2"/>
              </a:rPr>
              <a:t>First-principles approach to chemical diffusion of lithium atoms in a graphite intercalation compound</a:t>
            </a:r>
            <a:r>
              <a:rPr lang="en-US" sz="1050" dirty="0" smtClean="0"/>
              <a:t>". </a:t>
            </a:r>
            <a:r>
              <a:rPr lang="en-US" sz="1050" i="1" dirty="0" smtClean="0"/>
              <a:t>Physical Review B</a:t>
            </a:r>
            <a:r>
              <a:rPr lang="en-US" sz="1050" dirty="0" smtClean="0"/>
              <a:t> </a:t>
            </a:r>
            <a:r>
              <a:rPr lang="en-US" sz="1050" b="1" dirty="0" smtClean="0"/>
              <a:t>2008</a:t>
            </a:r>
            <a:r>
              <a:rPr lang="en-US" sz="1050" dirty="0" smtClean="0"/>
              <a:t>, </a:t>
            </a:r>
            <a:r>
              <a:rPr lang="en-US" sz="1050" i="1" dirty="0" smtClean="0"/>
              <a:t>78</a:t>
            </a:r>
            <a:r>
              <a:rPr lang="en-US" sz="1050" dirty="0" smtClean="0"/>
              <a:t>, 214303.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3.27.</a:t>
            </a:r>
            <a:r>
              <a:rPr lang="en-US" sz="1100" dirty="0" smtClean="0"/>
              <a:t> (a) Crystal structure of LiC</a:t>
            </a:r>
            <a:r>
              <a:rPr lang="en-US" sz="1100" baseline="-25000" dirty="0" smtClean="0"/>
              <a:t>6</a:t>
            </a:r>
            <a:r>
              <a:rPr lang="en-US" sz="1100" dirty="0" smtClean="0"/>
              <a:t>. Schematic drawings of lithium migrations by (b) the interstitial and (c) the vacancy mechanisms. </a:t>
            </a:r>
            <a:endParaRPr lang="en-US" sz="1100" dirty="0"/>
          </a:p>
        </p:txBody>
      </p:sp>
      <p:pic>
        <p:nvPicPr>
          <p:cNvPr id="25602" name="Picture 2" descr="C:\Users\Carmen\Dropbox (DISPOSITIVOS FOTO)\book energy (1)\part 1\figs files\figs 3 voltage\3 27.tif"/>
          <p:cNvPicPr>
            <a:picLocks noChangeAspect="1" noChangeArrowheads="1"/>
          </p:cNvPicPr>
          <p:nvPr/>
        </p:nvPicPr>
        <p:blipFill>
          <a:blip r:embed="rId3" cstate="print"/>
          <a:srcRect/>
          <a:stretch>
            <a:fillRect/>
          </a:stretch>
        </p:blipFill>
        <p:spPr bwMode="auto">
          <a:xfrm>
            <a:off x="2286000" y="762000"/>
            <a:ext cx="4191000" cy="4114641"/>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Reproduced with permission from </a:t>
            </a:r>
            <a:r>
              <a:rPr lang="en-US" sz="1050" dirty="0" err="1" smtClean="0"/>
              <a:t>Goodenough</a:t>
            </a:r>
            <a:r>
              <a:rPr lang="en-US" sz="1050" dirty="0" smtClean="0"/>
              <a:t>, J. B.; Kim, Y. "</a:t>
            </a:r>
            <a:r>
              <a:rPr lang="en-US" sz="1050" dirty="0" smtClean="0">
                <a:hlinkClick r:id="rId2"/>
              </a:rPr>
              <a:t>Challenges for rechargeable Li batteries</a:t>
            </a:r>
            <a:r>
              <a:rPr lang="en-US" sz="1050" dirty="0" smtClean="0"/>
              <a:t>". </a:t>
            </a:r>
            <a:r>
              <a:rPr lang="en-US" sz="1050" i="1" dirty="0" smtClean="0"/>
              <a:t>Chemistry of Materials</a:t>
            </a:r>
            <a:r>
              <a:rPr lang="en-US" sz="1050" dirty="0" smtClean="0"/>
              <a:t> </a:t>
            </a:r>
            <a:r>
              <a:rPr lang="en-US" sz="1050" b="1" dirty="0" smtClean="0"/>
              <a:t>2010</a:t>
            </a:r>
            <a:r>
              <a:rPr lang="en-US" sz="1050" dirty="0" smtClean="0"/>
              <a:t>, </a:t>
            </a:r>
            <a:r>
              <a:rPr lang="en-US" sz="1050" i="1" dirty="0" smtClean="0"/>
              <a:t>22</a:t>
            </a:r>
            <a:r>
              <a:rPr lang="en-US" sz="1050" dirty="0" smtClean="0"/>
              <a:t>, 587-603.</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3.28.</a:t>
            </a:r>
            <a:r>
              <a:rPr lang="en-US" sz="1100" dirty="0" smtClean="0"/>
              <a:t> Schematic presentation of the formation of the SEI layer by decomposition of ethylene carbonate-based electrolytes.</a:t>
            </a:r>
            <a:endParaRPr lang="en-US" sz="1100" dirty="0"/>
          </a:p>
        </p:txBody>
      </p:sp>
      <p:pic>
        <p:nvPicPr>
          <p:cNvPr id="26626" name="Picture 2" descr="C:\Users\Carmen\Dropbox (DISPOSITIVOS FOTO)\book energy (1)\part 1\figs files\figs 3 voltage\3 28.tiff"/>
          <p:cNvPicPr>
            <a:picLocks noChangeAspect="1" noChangeArrowheads="1"/>
          </p:cNvPicPr>
          <p:nvPr/>
        </p:nvPicPr>
        <p:blipFill>
          <a:blip r:embed="rId3" cstate="print"/>
          <a:srcRect/>
          <a:stretch>
            <a:fillRect/>
          </a:stretch>
        </p:blipFill>
        <p:spPr bwMode="auto">
          <a:xfrm>
            <a:off x="2286000" y="1295400"/>
            <a:ext cx="4304730" cy="321786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539552" y="1752600"/>
            <a:ext cx="6318448" cy="2308324"/>
          </a:xfrm>
          <a:prstGeom prst="rect">
            <a:avLst/>
          </a:prstGeom>
        </p:spPr>
        <p:txBody>
          <a:bodyPr wrap="square">
            <a:spAutoFit/>
          </a:bodyPr>
          <a:lstStyle/>
          <a:p>
            <a:r>
              <a:rPr lang="en-US" dirty="0" smtClean="0"/>
              <a:t>References</a:t>
            </a:r>
          </a:p>
          <a:p>
            <a:r>
              <a:rPr lang="en-US" sz="1400" dirty="0" err="1" smtClean="0"/>
              <a:t>Rickert</a:t>
            </a:r>
            <a:r>
              <a:rPr lang="en-US" sz="1400" dirty="0"/>
              <a:t>, H. </a:t>
            </a:r>
            <a:r>
              <a:rPr lang="en-US" sz="1400" i="1" dirty="0"/>
              <a:t>Electrochemistry of Solids</a:t>
            </a:r>
            <a:r>
              <a:rPr lang="en-US" sz="1400" dirty="0"/>
              <a:t>; Springer </a:t>
            </a:r>
            <a:r>
              <a:rPr lang="en-US" sz="1400" dirty="0" err="1"/>
              <a:t>Verlag</a:t>
            </a:r>
            <a:r>
              <a:rPr lang="en-US" sz="1400" dirty="0"/>
              <a:t>: Berlin, 1982</a:t>
            </a:r>
            <a:r>
              <a:rPr lang="en-US" sz="1400" dirty="0" smtClean="0"/>
              <a:t>.</a:t>
            </a:r>
          </a:p>
          <a:p>
            <a:endParaRPr lang="en-US" sz="1400" dirty="0"/>
          </a:p>
          <a:p>
            <a:r>
              <a:rPr lang="en-US" sz="1400" dirty="0" err="1"/>
              <a:t>Riess</a:t>
            </a:r>
            <a:r>
              <a:rPr lang="en-US" sz="1400" dirty="0"/>
              <a:t>, I. "What does a voltmeter measure?" </a:t>
            </a:r>
            <a:r>
              <a:rPr lang="en-US" sz="1400" i="1" dirty="0"/>
              <a:t>Solid State Ionics</a:t>
            </a:r>
            <a:r>
              <a:rPr lang="en-US" sz="1400" dirty="0"/>
              <a:t> </a:t>
            </a:r>
            <a:r>
              <a:rPr lang="en-US" sz="1400" b="1" dirty="0"/>
              <a:t>1997</a:t>
            </a:r>
            <a:r>
              <a:rPr lang="en-US" sz="1400" dirty="0"/>
              <a:t>, </a:t>
            </a:r>
            <a:r>
              <a:rPr lang="en-US" sz="1400" i="1" dirty="0"/>
              <a:t>95</a:t>
            </a:r>
            <a:r>
              <a:rPr lang="en-US" sz="1400" dirty="0"/>
              <a:t>, 327-328</a:t>
            </a:r>
            <a:r>
              <a:rPr lang="en-US" sz="1400" dirty="0" smtClean="0"/>
              <a:t>.</a:t>
            </a:r>
          </a:p>
          <a:p>
            <a:endParaRPr lang="en-US" sz="1400" dirty="0" smtClean="0"/>
          </a:p>
          <a:p>
            <a:r>
              <a:rPr lang="en-US" sz="1400" dirty="0" err="1"/>
              <a:t>Trasatti</a:t>
            </a:r>
            <a:r>
              <a:rPr lang="en-US" sz="1400" dirty="0"/>
              <a:t>, S. "The absolute electrode potential: An explanatory note". </a:t>
            </a:r>
            <a:r>
              <a:rPr lang="en-US" sz="1400" i="1" dirty="0"/>
              <a:t>Pure and Applied Chemistry</a:t>
            </a:r>
            <a:r>
              <a:rPr lang="en-US" sz="1400" dirty="0"/>
              <a:t> </a:t>
            </a:r>
            <a:r>
              <a:rPr lang="en-US" sz="1400" b="1" dirty="0"/>
              <a:t>1986</a:t>
            </a:r>
            <a:r>
              <a:rPr lang="en-US" sz="1400" dirty="0"/>
              <a:t>, </a:t>
            </a:r>
            <a:r>
              <a:rPr lang="en-US" sz="1400" i="1" dirty="0"/>
              <a:t>58</a:t>
            </a:r>
            <a:r>
              <a:rPr lang="en-US" sz="1400" dirty="0"/>
              <a:t>, 955-966</a:t>
            </a:r>
            <a:r>
              <a:rPr lang="en-US" sz="1400" dirty="0" smtClean="0"/>
              <a:t>.</a:t>
            </a:r>
          </a:p>
          <a:p>
            <a:endParaRPr lang="en-US" sz="1400" dirty="0"/>
          </a:p>
          <a:p>
            <a:r>
              <a:rPr lang="en-US" sz="1400" dirty="0" err="1" smtClean="0"/>
              <a:t>Goodenough</a:t>
            </a:r>
            <a:r>
              <a:rPr lang="en-US" sz="1400" dirty="0"/>
              <a:t>, J. B.; Kim, Y. "Challenges for rechargeable Li batteries". </a:t>
            </a:r>
            <a:r>
              <a:rPr lang="en-US" sz="1400" i="1" dirty="0"/>
              <a:t>Chemistry of Materials</a:t>
            </a:r>
            <a:r>
              <a:rPr lang="en-US" sz="1400" dirty="0"/>
              <a:t> </a:t>
            </a:r>
            <a:r>
              <a:rPr lang="en-US" sz="1400" b="1" dirty="0"/>
              <a:t>2010</a:t>
            </a:r>
            <a:r>
              <a:rPr lang="en-US" sz="1400" dirty="0"/>
              <a:t>, </a:t>
            </a:r>
            <a:r>
              <a:rPr lang="en-US" sz="1400" i="1" dirty="0"/>
              <a:t>22</a:t>
            </a:r>
            <a:r>
              <a:rPr lang="en-US" sz="1400" dirty="0"/>
              <a:t>, 587-603.</a:t>
            </a:r>
          </a:p>
        </p:txBody>
      </p:sp>
    </p:spTree>
    <p:extLst>
      <p:ext uri="{BB962C8B-B14F-4D97-AF65-F5344CB8AC3E}">
        <p14:creationId xmlns:p14="http://schemas.microsoft.com/office/powerpoint/2010/main" val="1438637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Reprinted with permission from </a:t>
            </a:r>
            <a:r>
              <a:rPr lang="en-US" sz="1050" dirty="0" err="1" smtClean="0"/>
              <a:t>Girishkumar</a:t>
            </a:r>
            <a:r>
              <a:rPr lang="en-US" sz="1050" dirty="0" smtClean="0"/>
              <a:t>, G.; McCloskey, B.; </a:t>
            </a:r>
            <a:r>
              <a:rPr lang="en-US" sz="1050" dirty="0" err="1" smtClean="0"/>
              <a:t>Luntz</a:t>
            </a:r>
            <a:r>
              <a:rPr lang="en-US" sz="1050" dirty="0" smtClean="0"/>
              <a:t>, A. C.; Swanson, S.; </a:t>
            </a:r>
            <a:r>
              <a:rPr lang="en-US" sz="1050" dirty="0" err="1" smtClean="0"/>
              <a:t>Wilcke</a:t>
            </a:r>
            <a:r>
              <a:rPr lang="en-US" sz="1050" dirty="0" smtClean="0"/>
              <a:t>, W. </a:t>
            </a:r>
            <a:r>
              <a:rPr lang="en-US" sz="1050" dirty="0" smtClean="0">
                <a:hlinkClick r:id="rId2"/>
              </a:rPr>
              <a:t>"Lithium−air battery: promise and challenges </a:t>
            </a:r>
            <a:r>
              <a:rPr lang="en-US" sz="1050" dirty="0" smtClean="0"/>
              <a:t>". </a:t>
            </a:r>
            <a:r>
              <a:rPr lang="en-US" sz="1050" i="1" dirty="0" smtClean="0"/>
              <a:t>J. Phys. Chem. </a:t>
            </a:r>
            <a:r>
              <a:rPr lang="en-US" sz="1050" i="1" dirty="0" err="1" smtClean="0"/>
              <a:t>Lett</a:t>
            </a:r>
            <a:r>
              <a:rPr lang="en-US" sz="1050" i="1" dirty="0" smtClean="0"/>
              <a:t>.</a:t>
            </a:r>
            <a:r>
              <a:rPr lang="en-US" sz="1050" dirty="0" smtClean="0"/>
              <a:t> </a:t>
            </a:r>
            <a:r>
              <a:rPr lang="en-US" sz="1050" b="1" dirty="0" smtClean="0"/>
              <a:t>2010</a:t>
            </a:r>
            <a:r>
              <a:rPr lang="en-US" sz="1050" dirty="0" smtClean="0"/>
              <a:t>, </a:t>
            </a:r>
            <a:r>
              <a:rPr lang="en-US" sz="1050" i="1" dirty="0" smtClean="0"/>
              <a:t>1</a:t>
            </a:r>
            <a:r>
              <a:rPr lang="en-US" sz="1050" dirty="0" smtClean="0"/>
              <a:t>, 2193-2203.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021759"/>
            <a:ext cx="8126018" cy="769441"/>
          </a:xfrm>
          <a:prstGeom prst="rect">
            <a:avLst/>
          </a:prstGeom>
        </p:spPr>
        <p:txBody>
          <a:bodyPr wrap="square">
            <a:spAutoFit/>
          </a:bodyPr>
          <a:lstStyle/>
          <a:p>
            <a:r>
              <a:rPr lang="en-US" sz="1100" b="1" dirty="0"/>
              <a:t>Figure </a:t>
            </a:r>
            <a:r>
              <a:rPr lang="en-US" sz="1100" b="1" dirty="0" smtClean="0"/>
              <a:t>3.12.</a:t>
            </a:r>
            <a:r>
              <a:rPr lang="en-US" sz="1100" dirty="0" smtClean="0"/>
              <a:t> The gravimetric energy densities (</a:t>
            </a:r>
            <a:r>
              <a:rPr lang="en-US" sz="1100" dirty="0" err="1" smtClean="0"/>
              <a:t>Wh</a:t>
            </a:r>
            <a:r>
              <a:rPr lang="en-US" sz="1100" dirty="0" smtClean="0"/>
              <a:t>/kg) for various types of rechargeable batteries compared to gasoline. The theoretical density is based strictly on thermodynamics and is shown as the back bars while the practical achievable density is indicated by the front bars and numerical values. For Li-air, the practical value is just an estimate. For gasoline, the practical value includes the average tank-to-wheel efficiency of cars. </a:t>
            </a:r>
            <a:endParaRPr lang="en-US" sz="1100" dirty="0"/>
          </a:p>
        </p:txBody>
      </p:sp>
      <p:pic>
        <p:nvPicPr>
          <p:cNvPr id="10242" name="Picture 2" descr="C:\Users\Carmen\Dropbox (DISPOSITIVOS FOTO)\book energy (1)\part 1\figs files\figs 3 voltage\3 12.tiff"/>
          <p:cNvPicPr>
            <a:picLocks noChangeAspect="1" noChangeArrowheads="1"/>
          </p:cNvPicPr>
          <p:nvPr/>
        </p:nvPicPr>
        <p:blipFill>
          <a:blip r:embed="rId3" cstate="print"/>
          <a:srcRect/>
          <a:stretch>
            <a:fillRect/>
          </a:stretch>
        </p:blipFill>
        <p:spPr bwMode="auto">
          <a:xfrm>
            <a:off x="2184400" y="1125538"/>
            <a:ext cx="4498922" cy="3294062"/>
          </a:xfrm>
          <a:prstGeom prst="rect">
            <a:avLst/>
          </a:prstGeom>
          <a:noFill/>
        </p:spPr>
      </p:pic>
    </p:spTree>
    <p:extLst>
      <p:ext uri="{BB962C8B-B14F-4D97-AF65-F5344CB8AC3E}">
        <p14:creationId xmlns:p14="http://schemas.microsoft.com/office/powerpoint/2010/main" val="1329555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600164"/>
          </a:xfrm>
          <a:prstGeom prst="rect">
            <a:avLst/>
          </a:prstGeom>
        </p:spPr>
        <p:txBody>
          <a:bodyPr wrap="square">
            <a:spAutoFit/>
          </a:bodyPr>
          <a:lstStyle/>
          <a:p>
            <a:r>
              <a:rPr lang="en-US" sz="1100" b="1" dirty="0"/>
              <a:t>Figure </a:t>
            </a:r>
            <a:r>
              <a:rPr lang="en-US" sz="1100" b="1" dirty="0" smtClean="0"/>
              <a:t>3.13.</a:t>
            </a:r>
            <a:r>
              <a:rPr lang="en-US" sz="1100" dirty="0" smtClean="0"/>
              <a:t> Principle of operation of electrochemical battery during (a) discharge and (b) charge. The arrow for electron transfer at the metal/solution interface indicates the energy level of the electron in the vertical energy scale. The arrow for ionic transport in the electrolyte indicates the flux of positive ionic charge.</a:t>
            </a:r>
            <a:endParaRPr lang="es-ES" sz="11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091690"/>
            <a:ext cx="7208308" cy="3197860"/>
          </a:xfrm>
          <a:prstGeom prst="rect">
            <a:avLst/>
          </a:prstGeom>
        </p:spPr>
      </p:pic>
      <p:sp>
        <p:nvSpPr>
          <p:cNvPr id="12" name="Rectangle 11"/>
          <p:cNvSpPr/>
          <p:nvPr/>
        </p:nvSpPr>
        <p:spPr>
          <a:xfrm>
            <a:off x="381000" y="914400"/>
            <a:ext cx="7010400" cy="1384995"/>
          </a:xfrm>
          <a:prstGeom prst="rect">
            <a:avLst/>
          </a:prstGeom>
        </p:spPr>
        <p:txBody>
          <a:bodyPr wrap="square">
            <a:spAutoFit/>
          </a:bodyPr>
          <a:lstStyle/>
          <a:p>
            <a:r>
              <a:rPr lang="en-US" sz="1400" dirty="0" smtClean="0"/>
              <a:t>at </a:t>
            </a:r>
            <a:r>
              <a:rPr lang="en-US" sz="1400" dirty="0"/>
              <a:t>the anode the oxidation reaction increases the state of charge of a metal M</a:t>
            </a:r>
          </a:p>
          <a:p>
            <a:r>
              <a:rPr lang="en-US" sz="1400" dirty="0" smtClean="0"/>
              <a:t>M   -&gt;  </a:t>
            </a:r>
            <a:r>
              <a:rPr lang="en-US" sz="1400" dirty="0"/>
              <a:t>M</a:t>
            </a:r>
            <a:r>
              <a:rPr lang="en-US" sz="1400" baseline="30000" dirty="0"/>
              <a:t> +</a:t>
            </a:r>
            <a:r>
              <a:rPr lang="en-US" sz="1400" dirty="0"/>
              <a:t>   +  e</a:t>
            </a:r>
            <a:r>
              <a:rPr lang="en-US" sz="1400" baseline="30000" dirty="0"/>
              <a:t>-</a:t>
            </a:r>
            <a:r>
              <a:rPr lang="en-US" sz="1400" dirty="0"/>
              <a:t>                     	</a:t>
            </a:r>
            <a:endParaRPr lang="en-US" sz="1400" dirty="0" smtClean="0"/>
          </a:p>
          <a:p>
            <a:endParaRPr lang="en-US" sz="1400" dirty="0"/>
          </a:p>
          <a:p>
            <a:r>
              <a:rPr lang="en-US" sz="1400" dirty="0" smtClean="0"/>
              <a:t>and </a:t>
            </a:r>
            <a:r>
              <a:rPr lang="en-US" sz="1400" dirty="0"/>
              <a:t>at the cathode reduction reaction decreases the state of charge of a metal oxide B,</a:t>
            </a:r>
          </a:p>
          <a:p>
            <a:r>
              <a:rPr lang="en-US" sz="1400" dirty="0"/>
              <a:t>B+ M</a:t>
            </a:r>
            <a:r>
              <a:rPr lang="en-US" sz="1400" baseline="30000" dirty="0"/>
              <a:t> +</a:t>
            </a:r>
            <a:r>
              <a:rPr lang="en-US" sz="1400" dirty="0"/>
              <a:t>+ e</a:t>
            </a:r>
            <a:r>
              <a:rPr lang="en-US" sz="1400" baseline="30000" dirty="0"/>
              <a:t>-</a:t>
            </a:r>
            <a:r>
              <a:rPr lang="en-US" sz="1400" dirty="0"/>
              <a:t>  </a:t>
            </a:r>
            <a:r>
              <a:rPr lang="en-US" sz="1400" dirty="0" smtClean="0"/>
              <a:t>-&gt; BM                       </a:t>
            </a:r>
            <a:r>
              <a:rPr lang="en-US" sz="1400" dirty="0"/>
              <a:t>	</a:t>
            </a:r>
          </a:p>
          <a:p>
            <a:endParaRPr lang="en-US" sz="1400" dirty="0"/>
          </a:p>
        </p:txBody>
      </p:sp>
      <p:sp>
        <p:nvSpPr>
          <p:cNvPr id="13" name="Rectangle 12"/>
          <p:cNvSpPr/>
          <p:nvPr/>
        </p:nvSpPr>
        <p:spPr>
          <a:xfrm>
            <a:off x="152400" y="152400"/>
            <a:ext cx="4170757" cy="369332"/>
          </a:xfrm>
          <a:prstGeom prst="rect">
            <a:avLst/>
          </a:prstGeom>
        </p:spPr>
        <p:txBody>
          <a:bodyPr wrap="none">
            <a:spAutoFit/>
          </a:bodyPr>
          <a:lstStyle/>
          <a:p>
            <a:pPr lvl="0"/>
            <a:r>
              <a:rPr lang="en-US" b="1" dirty="0" smtClean="0"/>
              <a:t>12. Principles </a:t>
            </a:r>
            <a:r>
              <a:rPr lang="en-US" b="1" dirty="0"/>
              <a:t>of electrochemical batteries</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443401408"/>
              </p:ext>
            </p:extLst>
          </p:nvPr>
        </p:nvGraphicFramePr>
        <p:xfrm>
          <a:off x="1905000" y="2438400"/>
          <a:ext cx="5638800" cy="1920240"/>
        </p:xfrm>
        <a:graphic>
          <a:graphicData uri="http://schemas.openxmlformats.org/drawingml/2006/table">
            <a:tbl>
              <a:tblPr firstRow="1" firstCol="1" bandRow="1">
                <a:tableStyleId>{5C22544A-7EE6-4342-B048-85BDC9FD1C3A}</a:tableStyleId>
              </a:tblPr>
              <a:tblGrid>
                <a:gridCol w="1155383"/>
                <a:gridCol w="2243772"/>
                <a:gridCol w="2239645"/>
              </a:tblGrid>
              <a:tr h="0">
                <a:tc>
                  <a:txBody>
                    <a:bodyPr/>
                    <a:lstStyle/>
                    <a:p>
                      <a:r>
                        <a:rPr lang="en-US" sz="1800">
                          <a:effectLst/>
                        </a:rPr>
                        <a:t>Material </a:t>
                      </a:r>
                      <a:endParaRPr lang="en-US" sz="1800">
                        <a:effectLst/>
                        <a:latin typeface="Times"/>
                        <a:ea typeface="Times New Roman"/>
                      </a:endParaRPr>
                    </a:p>
                  </a:txBody>
                  <a:tcPr marL="68580" marR="68580" marT="0" marB="0"/>
                </a:tc>
                <a:tc>
                  <a:txBody>
                    <a:bodyPr/>
                    <a:lstStyle/>
                    <a:p>
                      <a:r>
                        <a:rPr lang="en-US" sz="1800">
                          <a:effectLst/>
                        </a:rPr>
                        <a:t>Standard reduction potential, V</a:t>
                      </a:r>
                      <a:endParaRPr lang="en-US" sz="1800">
                        <a:effectLst/>
                        <a:latin typeface="Times"/>
                        <a:ea typeface="Times New Roman"/>
                      </a:endParaRPr>
                    </a:p>
                  </a:txBody>
                  <a:tcPr marL="68580" marR="68580" marT="0" marB="0"/>
                </a:tc>
                <a:tc>
                  <a:txBody>
                    <a:bodyPr/>
                    <a:lstStyle/>
                    <a:p>
                      <a:r>
                        <a:rPr lang="en-US" sz="1800">
                          <a:effectLst/>
                        </a:rPr>
                        <a:t>Specific capacity, </a:t>
                      </a:r>
                      <a:br>
                        <a:rPr lang="en-US" sz="1800">
                          <a:effectLst/>
                        </a:rPr>
                      </a:br>
                      <a:r>
                        <a:rPr lang="en-US" sz="1800">
                          <a:effectLst/>
                        </a:rPr>
                        <a:t>A h kg</a:t>
                      </a:r>
                      <a:r>
                        <a:rPr lang="en-US" sz="1800" baseline="30000">
                          <a:effectLst/>
                        </a:rPr>
                        <a:t>-1</a:t>
                      </a:r>
                      <a:endParaRPr lang="en-US" sz="1800">
                        <a:effectLst/>
                        <a:latin typeface="Times"/>
                        <a:ea typeface="Times New Roman"/>
                      </a:endParaRPr>
                    </a:p>
                  </a:txBody>
                  <a:tcPr marL="68580" marR="68580" marT="0" marB="0"/>
                </a:tc>
              </a:tr>
              <a:tr h="0">
                <a:tc>
                  <a:txBody>
                    <a:bodyPr/>
                    <a:lstStyle/>
                    <a:p>
                      <a:r>
                        <a:rPr lang="en-US" sz="1800">
                          <a:effectLst/>
                        </a:rPr>
                        <a:t>Li</a:t>
                      </a:r>
                      <a:endParaRPr lang="en-US" sz="1800">
                        <a:effectLst/>
                        <a:latin typeface="Times"/>
                        <a:ea typeface="Times New Roman"/>
                      </a:endParaRPr>
                    </a:p>
                  </a:txBody>
                  <a:tcPr marL="68580" marR="68580" marT="0" marB="0"/>
                </a:tc>
                <a:tc>
                  <a:txBody>
                    <a:bodyPr/>
                    <a:lstStyle/>
                    <a:p>
                      <a:r>
                        <a:rPr lang="en-US" sz="1800">
                          <a:effectLst/>
                        </a:rPr>
                        <a:t>-3.01</a:t>
                      </a:r>
                      <a:endParaRPr lang="en-US" sz="1800">
                        <a:effectLst/>
                        <a:latin typeface="Times"/>
                        <a:ea typeface="Times New Roman"/>
                      </a:endParaRPr>
                    </a:p>
                  </a:txBody>
                  <a:tcPr marL="68580" marR="68580" marT="0" marB="0"/>
                </a:tc>
                <a:tc>
                  <a:txBody>
                    <a:bodyPr/>
                    <a:lstStyle/>
                    <a:p>
                      <a:r>
                        <a:rPr lang="en-US" sz="1800">
                          <a:effectLst/>
                        </a:rPr>
                        <a:t>3860</a:t>
                      </a:r>
                      <a:endParaRPr lang="en-US" sz="1800">
                        <a:effectLst/>
                        <a:latin typeface="Times"/>
                        <a:ea typeface="Times New Roman"/>
                      </a:endParaRPr>
                    </a:p>
                  </a:txBody>
                  <a:tcPr marL="68580" marR="68580" marT="0" marB="0"/>
                </a:tc>
              </a:tr>
              <a:tr h="0">
                <a:tc>
                  <a:txBody>
                    <a:bodyPr/>
                    <a:lstStyle/>
                    <a:p>
                      <a:r>
                        <a:rPr lang="en-US" sz="1800">
                          <a:effectLst/>
                        </a:rPr>
                        <a:t>(Li)C</a:t>
                      </a:r>
                      <a:r>
                        <a:rPr lang="en-US" sz="1800" baseline="-25000">
                          <a:effectLst/>
                        </a:rPr>
                        <a:t>6</a:t>
                      </a:r>
                      <a:endParaRPr lang="en-US" sz="1800">
                        <a:effectLst/>
                        <a:latin typeface="Times"/>
                        <a:ea typeface="Times New Roman"/>
                      </a:endParaRPr>
                    </a:p>
                  </a:txBody>
                  <a:tcPr marL="68580" marR="68580" marT="0" marB="0"/>
                </a:tc>
                <a:tc>
                  <a:txBody>
                    <a:bodyPr/>
                    <a:lstStyle/>
                    <a:p>
                      <a:r>
                        <a:rPr lang="en-US" sz="1800">
                          <a:effectLst/>
                        </a:rPr>
                        <a:t>-2.8</a:t>
                      </a:r>
                      <a:endParaRPr lang="en-US" sz="1800">
                        <a:effectLst/>
                        <a:latin typeface="Times"/>
                        <a:ea typeface="Times New Roman"/>
                      </a:endParaRPr>
                    </a:p>
                  </a:txBody>
                  <a:tcPr marL="68580" marR="68580" marT="0" marB="0"/>
                </a:tc>
                <a:tc>
                  <a:txBody>
                    <a:bodyPr/>
                    <a:lstStyle/>
                    <a:p>
                      <a:r>
                        <a:rPr lang="en-US" sz="1800">
                          <a:effectLst/>
                        </a:rPr>
                        <a:t>370</a:t>
                      </a:r>
                      <a:endParaRPr lang="en-US" sz="1800">
                        <a:effectLst/>
                        <a:latin typeface="Times"/>
                        <a:ea typeface="Times New Roman"/>
                      </a:endParaRPr>
                    </a:p>
                  </a:txBody>
                  <a:tcPr marL="68580" marR="68580" marT="0" marB="0"/>
                </a:tc>
              </a:tr>
              <a:tr h="0">
                <a:tc>
                  <a:txBody>
                    <a:bodyPr/>
                    <a:lstStyle/>
                    <a:p>
                      <a:r>
                        <a:rPr lang="en-US" sz="1800">
                          <a:effectLst/>
                        </a:rPr>
                        <a:t>Na</a:t>
                      </a:r>
                      <a:endParaRPr lang="en-US" sz="1800">
                        <a:effectLst/>
                        <a:latin typeface="Times"/>
                        <a:ea typeface="Times New Roman"/>
                      </a:endParaRPr>
                    </a:p>
                  </a:txBody>
                  <a:tcPr marL="68580" marR="68580" marT="0" marB="0"/>
                </a:tc>
                <a:tc>
                  <a:txBody>
                    <a:bodyPr/>
                    <a:lstStyle/>
                    <a:p>
                      <a:r>
                        <a:rPr lang="en-US" sz="1800">
                          <a:effectLst/>
                        </a:rPr>
                        <a:t>-2.71</a:t>
                      </a:r>
                      <a:endParaRPr lang="en-US" sz="1800">
                        <a:effectLst/>
                        <a:latin typeface="Times"/>
                        <a:ea typeface="Times New Roman"/>
                      </a:endParaRPr>
                    </a:p>
                  </a:txBody>
                  <a:tcPr marL="68580" marR="68580" marT="0" marB="0"/>
                </a:tc>
                <a:tc>
                  <a:txBody>
                    <a:bodyPr/>
                    <a:lstStyle/>
                    <a:p>
                      <a:r>
                        <a:rPr lang="en-US" sz="1800">
                          <a:effectLst/>
                        </a:rPr>
                        <a:t>1160</a:t>
                      </a:r>
                      <a:endParaRPr lang="en-US" sz="1800">
                        <a:effectLst/>
                        <a:latin typeface="Times"/>
                        <a:ea typeface="Times New Roman"/>
                      </a:endParaRPr>
                    </a:p>
                  </a:txBody>
                  <a:tcPr marL="68580" marR="68580" marT="0" marB="0"/>
                </a:tc>
              </a:tr>
              <a:tr h="0">
                <a:tc>
                  <a:txBody>
                    <a:bodyPr/>
                    <a:lstStyle/>
                    <a:p>
                      <a:r>
                        <a:rPr lang="en-US" sz="1800">
                          <a:effectLst/>
                        </a:rPr>
                        <a:t>Zn</a:t>
                      </a:r>
                      <a:endParaRPr lang="en-US" sz="1800">
                        <a:effectLst/>
                        <a:latin typeface="Times"/>
                        <a:ea typeface="Times New Roman"/>
                      </a:endParaRPr>
                    </a:p>
                  </a:txBody>
                  <a:tcPr marL="68580" marR="68580" marT="0" marB="0"/>
                </a:tc>
                <a:tc>
                  <a:txBody>
                    <a:bodyPr/>
                    <a:lstStyle/>
                    <a:p>
                      <a:r>
                        <a:rPr lang="en-US" sz="1800">
                          <a:effectLst/>
                        </a:rPr>
                        <a:t>-0.76</a:t>
                      </a:r>
                      <a:endParaRPr lang="en-US" sz="1800">
                        <a:effectLst/>
                        <a:latin typeface="Times"/>
                        <a:ea typeface="Times New Roman"/>
                      </a:endParaRPr>
                    </a:p>
                  </a:txBody>
                  <a:tcPr marL="68580" marR="68580" marT="0" marB="0"/>
                </a:tc>
                <a:tc>
                  <a:txBody>
                    <a:bodyPr/>
                    <a:lstStyle/>
                    <a:p>
                      <a:r>
                        <a:rPr lang="en-US" sz="1800">
                          <a:effectLst/>
                        </a:rPr>
                        <a:t>820</a:t>
                      </a:r>
                      <a:endParaRPr lang="en-US" sz="1800">
                        <a:effectLst/>
                        <a:latin typeface="Times"/>
                        <a:ea typeface="Times New Roman"/>
                      </a:endParaRPr>
                    </a:p>
                  </a:txBody>
                  <a:tcPr marL="68580" marR="68580" marT="0" marB="0"/>
                </a:tc>
              </a:tr>
              <a:tr h="0">
                <a:tc>
                  <a:txBody>
                    <a:bodyPr/>
                    <a:lstStyle/>
                    <a:p>
                      <a:r>
                        <a:rPr lang="en-US" sz="1800">
                          <a:effectLst/>
                        </a:rPr>
                        <a:t>H</a:t>
                      </a:r>
                      <a:r>
                        <a:rPr lang="en-US" sz="1800" baseline="-25000">
                          <a:effectLst/>
                        </a:rPr>
                        <a:t>2</a:t>
                      </a:r>
                      <a:endParaRPr lang="en-US" sz="1800">
                        <a:effectLst/>
                        <a:latin typeface="Times"/>
                        <a:ea typeface="Times New Roman"/>
                      </a:endParaRPr>
                    </a:p>
                  </a:txBody>
                  <a:tcPr marL="68580" marR="68580" marT="0" marB="0"/>
                </a:tc>
                <a:tc>
                  <a:txBody>
                    <a:bodyPr/>
                    <a:lstStyle/>
                    <a:p>
                      <a:r>
                        <a:rPr lang="en-US" sz="1800">
                          <a:effectLst/>
                        </a:rPr>
                        <a:t>0</a:t>
                      </a:r>
                      <a:endParaRPr lang="en-US" sz="1800">
                        <a:effectLst/>
                        <a:latin typeface="Times"/>
                        <a:ea typeface="Times New Roman"/>
                      </a:endParaRPr>
                    </a:p>
                  </a:txBody>
                  <a:tcPr marL="68580" marR="68580" marT="0" marB="0"/>
                </a:tc>
                <a:tc>
                  <a:txBody>
                    <a:bodyPr/>
                    <a:lstStyle/>
                    <a:p>
                      <a:r>
                        <a:rPr lang="en-US" sz="1800" dirty="0">
                          <a:effectLst/>
                        </a:rPr>
                        <a:t>26590</a:t>
                      </a:r>
                      <a:endParaRPr lang="en-US" sz="1800" dirty="0">
                        <a:effectLst/>
                        <a:latin typeface="Times"/>
                        <a:ea typeface="Times New Roman"/>
                      </a:endParaRPr>
                    </a:p>
                  </a:txBody>
                  <a:tcPr marL="68580" marR="68580" marT="0" marB="0"/>
                </a:tc>
              </a:tr>
            </a:tbl>
          </a:graphicData>
        </a:graphic>
      </p:graphicFrame>
      <p:sp>
        <p:nvSpPr>
          <p:cNvPr id="6" name="Rectangle 1"/>
          <p:cNvSpPr>
            <a:spLocks noChangeArrowheads="1"/>
          </p:cNvSpPr>
          <p:nvPr/>
        </p:nvSpPr>
        <p:spPr bwMode="auto">
          <a:xfrm>
            <a:off x="1752600" y="198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1590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3.1.</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Characteristics of battery materials</a:t>
            </a:r>
          </a:p>
          <a:p>
            <a:pPr marL="0" marR="0" lvl="0" indent="2159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06477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Reproduced with permission from </a:t>
            </a:r>
            <a:r>
              <a:rPr lang="en-US" sz="1050" dirty="0" err="1" smtClean="0"/>
              <a:t>Goodenough</a:t>
            </a:r>
            <a:r>
              <a:rPr lang="en-US" sz="1050" dirty="0" smtClean="0"/>
              <a:t>, J. B.; Kim, Y. "</a:t>
            </a:r>
            <a:r>
              <a:rPr lang="en-US" sz="1050" dirty="0" smtClean="0">
                <a:hlinkClick r:id="rId3"/>
              </a:rPr>
              <a:t>Challenges for rechargeable Li batteries</a:t>
            </a:r>
            <a:r>
              <a:rPr lang="en-US" sz="1050" dirty="0" smtClean="0"/>
              <a:t>". </a:t>
            </a:r>
            <a:r>
              <a:rPr lang="en-US" sz="1050" i="1" dirty="0" smtClean="0"/>
              <a:t>Chemistry of Materials</a:t>
            </a:r>
            <a:r>
              <a:rPr lang="en-US" sz="1050" dirty="0" smtClean="0"/>
              <a:t> </a:t>
            </a:r>
            <a:r>
              <a:rPr lang="en-US" sz="1050" b="1" dirty="0" smtClean="0"/>
              <a:t>2010</a:t>
            </a:r>
            <a:r>
              <a:rPr lang="en-US" sz="1050" dirty="0" smtClean="0"/>
              <a:t>, </a:t>
            </a:r>
            <a:r>
              <a:rPr lang="en-US" sz="1050" i="1" dirty="0" smtClean="0"/>
              <a:t>22</a:t>
            </a:r>
            <a:r>
              <a:rPr lang="en-US" sz="1050" dirty="0" smtClean="0"/>
              <a:t>, 587-603.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81600"/>
            <a:ext cx="8126018" cy="600164"/>
          </a:xfrm>
          <a:prstGeom prst="rect">
            <a:avLst/>
          </a:prstGeom>
        </p:spPr>
        <p:txBody>
          <a:bodyPr wrap="square">
            <a:spAutoFit/>
          </a:bodyPr>
          <a:lstStyle/>
          <a:p>
            <a:r>
              <a:rPr lang="en-US" sz="1100" b="1" dirty="0"/>
              <a:t>Figure </a:t>
            </a:r>
            <a:r>
              <a:rPr lang="en-US" sz="1100" b="1" dirty="0" smtClean="0"/>
              <a:t>3.14.</a:t>
            </a:r>
            <a:r>
              <a:rPr lang="en-US" sz="1100" dirty="0" smtClean="0"/>
              <a:t> Schematic open-circuit energy diagram of an aqueous electrolyte          and         are the anode and cathode work functions and        </a:t>
            </a:r>
            <a:r>
              <a:rPr lang="en-US" sz="1100" dirty="0" err="1" smtClean="0"/>
              <a:t>and</a:t>
            </a:r>
            <a:r>
              <a:rPr lang="en-US" sz="1100" dirty="0" smtClean="0"/>
              <a:t>        indicate the respective electrochemical potentials of electrons.  is the window of the electrolyte for thermodynamic stability. A      &gt; LUMO and/or a         &lt; HOMO requires a kinetic stability by the formation of an SEI layer. </a:t>
            </a:r>
            <a:endParaRPr lang="en-US" sz="1100" dirty="0"/>
          </a:p>
        </p:txBody>
      </p:sp>
      <p:graphicFrame>
        <p:nvGraphicFramePr>
          <p:cNvPr id="12290" name="Object 2"/>
          <p:cNvGraphicFramePr>
            <a:graphicFrameLocks noChangeAspect="1"/>
          </p:cNvGraphicFramePr>
          <p:nvPr/>
        </p:nvGraphicFramePr>
        <p:xfrm>
          <a:off x="5092700" y="5181600"/>
          <a:ext cx="241300" cy="215900"/>
        </p:xfrm>
        <a:graphic>
          <a:graphicData uri="http://schemas.openxmlformats.org/presentationml/2006/ole">
            <mc:AlternateContent xmlns:mc="http://schemas.openxmlformats.org/markup-compatibility/2006">
              <mc:Choice xmlns:v="urn:schemas-microsoft-com:vml" Requires="v">
                <p:oleObj spid="_x0000_s12393" name="Ecuación" r:id="rId4" imgW="241091" imgH="215713" progId="Equation.3">
                  <p:embed/>
                </p:oleObj>
              </mc:Choice>
              <mc:Fallback>
                <p:oleObj name="Ecuación" r:id="rId4" imgW="241091" imgH="215713"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700" y="5181600"/>
                        <a:ext cx="2413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5562600" y="5181600"/>
          <a:ext cx="241300" cy="228600"/>
        </p:xfrm>
        <a:graphic>
          <a:graphicData uri="http://schemas.openxmlformats.org/presentationml/2006/ole">
            <mc:AlternateContent xmlns:mc="http://schemas.openxmlformats.org/markup-compatibility/2006">
              <mc:Choice xmlns:v="urn:schemas-microsoft-com:vml" Requires="v">
                <p:oleObj spid="_x0000_s12394" name="Ecuación" r:id="rId6" imgW="241300" imgH="228600" progId="Equation.3">
                  <p:embed/>
                </p:oleObj>
              </mc:Choice>
              <mc:Fallback>
                <p:oleObj name="Ecuación" r:id="rId6" imgW="241300" imgH="228600" progId="Equation.3">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5181600"/>
                        <a:ext cx="24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2" name="Object 4"/>
          <p:cNvGraphicFramePr>
            <a:graphicFrameLocks noChangeAspect="1"/>
          </p:cNvGraphicFramePr>
          <p:nvPr/>
        </p:nvGraphicFramePr>
        <p:xfrm>
          <a:off x="8534400" y="5181600"/>
          <a:ext cx="190500" cy="215900"/>
        </p:xfrm>
        <a:graphic>
          <a:graphicData uri="http://schemas.openxmlformats.org/presentationml/2006/ole">
            <mc:AlternateContent xmlns:mc="http://schemas.openxmlformats.org/markup-compatibility/2006">
              <mc:Choice xmlns:v="urn:schemas-microsoft-com:vml" Requires="v">
                <p:oleObj spid="_x0000_s12395" name="Ecuación" r:id="rId8" imgW="190335" imgH="215713" progId="Equation.3">
                  <p:embed/>
                </p:oleObj>
              </mc:Choice>
              <mc:Fallback>
                <p:oleObj name="Ecuación" r:id="rId8" imgW="190335" imgH="215713" progId="Equation.3">
                  <p:embed/>
                  <p:pic>
                    <p:nvPicPr>
                      <p:cNvPr id="0"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4400" y="5181600"/>
                        <a:ext cx="1905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3" name="Object 5"/>
          <p:cNvGraphicFramePr>
            <a:graphicFrameLocks noChangeAspect="1"/>
          </p:cNvGraphicFramePr>
          <p:nvPr/>
        </p:nvGraphicFramePr>
        <p:xfrm>
          <a:off x="914400" y="5343525"/>
          <a:ext cx="190500" cy="228600"/>
        </p:xfrm>
        <a:graphic>
          <a:graphicData uri="http://schemas.openxmlformats.org/presentationml/2006/ole">
            <mc:AlternateContent xmlns:mc="http://schemas.openxmlformats.org/markup-compatibility/2006">
              <mc:Choice xmlns:v="urn:schemas-microsoft-com:vml" Requires="v">
                <p:oleObj spid="_x0000_s12396" name="Ecuación" r:id="rId10" imgW="190500" imgH="228600" progId="Equation.3">
                  <p:embed/>
                </p:oleObj>
              </mc:Choice>
              <mc:Fallback>
                <p:oleObj name="Ecuación" r:id="rId10" imgW="190500" imgH="228600" progId="Equation.3">
                  <p:embed/>
                  <p:pic>
                    <p:nvPicPr>
                      <p:cNvPr id="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5343525"/>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4" name="Object 6"/>
          <p:cNvGraphicFramePr>
            <a:graphicFrameLocks noChangeAspect="1"/>
          </p:cNvGraphicFramePr>
          <p:nvPr/>
        </p:nvGraphicFramePr>
        <p:xfrm>
          <a:off x="8305800" y="5410200"/>
          <a:ext cx="190500" cy="215900"/>
        </p:xfrm>
        <a:graphic>
          <a:graphicData uri="http://schemas.openxmlformats.org/presentationml/2006/ole">
            <mc:AlternateContent xmlns:mc="http://schemas.openxmlformats.org/markup-compatibility/2006">
              <mc:Choice xmlns:v="urn:schemas-microsoft-com:vml" Requires="v">
                <p:oleObj spid="_x0000_s12397" name="Ecuación" r:id="rId12" imgW="190335" imgH="215713" progId="Equation.3">
                  <p:embed/>
                </p:oleObj>
              </mc:Choice>
              <mc:Fallback>
                <p:oleObj name="Ecuación" r:id="rId12" imgW="190335" imgH="215713" progId="Equation.3">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5410200"/>
                        <a:ext cx="1905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6" name="Object 8"/>
          <p:cNvGraphicFramePr>
            <a:graphicFrameLocks noChangeAspect="1"/>
          </p:cNvGraphicFramePr>
          <p:nvPr/>
        </p:nvGraphicFramePr>
        <p:xfrm>
          <a:off x="1562100" y="5562600"/>
          <a:ext cx="190500" cy="228600"/>
        </p:xfrm>
        <a:graphic>
          <a:graphicData uri="http://schemas.openxmlformats.org/presentationml/2006/ole">
            <mc:AlternateContent xmlns:mc="http://schemas.openxmlformats.org/markup-compatibility/2006">
              <mc:Choice xmlns:v="urn:schemas-microsoft-com:vml" Requires="v">
                <p:oleObj spid="_x0000_s12398" name="Ecuación" r:id="rId13" imgW="190500" imgH="228600" progId="Equation.3">
                  <p:embed/>
                </p:oleObj>
              </mc:Choice>
              <mc:Fallback>
                <p:oleObj name="Ecuación" r:id="rId13" imgW="190500" imgH="228600" progId="Equation.3">
                  <p:embed/>
                  <p:pic>
                    <p:nvPicPr>
                      <p:cNvPr id="0"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62100" y="5562600"/>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7" name="Picture 9" descr="C:\Users\Carmen\Dropbox (DISPOSITIVOS FOTO)\book energy (1)\part 1\figs files\figs 3 voltage\3 14.tiff"/>
          <p:cNvPicPr>
            <a:picLocks noChangeAspect="1" noChangeArrowheads="1"/>
          </p:cNvPicPr>
          <p:nvPr/>
        </p:nvPicPr>
        <p:blipFill>
          <a:blip r:embed="rId14" cstate="print"/>
          <a:srcRect/>
          <a:stretch>
            <a:fillRect/>
          </a:stretch>
        </p:blipFill>
        <p:spPr bwMode="auto">
          <a:xfrm>
            <a:off x="2438400" y="685800"/>
            <a:ext cx="3981040" cy="35814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Farrell, T. W.; Please, C. P.; </a:t>
            </a:r>
            <a:r>
              <a:rPr lang="en-US" sz="1050" dirty="0" err="1" smtClean="0"/>
              <a:t>McElwain</a:t>
            </a:r>
            <a:r>
              <a:rPr lang="en-US" sz="1050" dirty="0" smtClean="0"/>
              <a:t>, D. L. S.; </a:t>
            </a:r>
            <a:r>
              <a:rPr lang="en-US" sz="1050" dirty="0" err="1" smtClean="0"/>
              <a:t>Swinkels</a:t>
            </a:r>
            <a:r>
              <a:rPr lang="en-US" sz="1050" dirty="0" smtClean="0"/>
              <a:t>, D. A. J. "</a:t>
            </a:r>
            <a:r>
              <a:rPr lang="en-US" sz="1050" dirty="0" smtClean="0">
                <a:hlinkClick r:id="rId2"/>
              </a:rPr>
              <a:t>Primary alkaline battery cathodes: A three-scale model</a:t>
            </a:r>
            <a:r>
              <a:rPr lang="en-US" sz="1050" dirty="0" smtClean="0"/>
              <a:t>". </a:t>
            </a:r>
            <a:r>
              <a:rPr lang="en-US" sz="1050" i="1" dirty="0" smtClean="0"/>
              <a:t>Journal of The Electrochemical Society</a:t>
            </a:r>
            <a:r>
              <a:rPr lang="en-US" sz="1050" dirty="0" smtClean="0"/>
              <a:t> </a:t>
            </a:r>
            <a:r>
              <a:rPr lang="en-US" sz="1050" b="1" dirty="0" smtClean="0"/>
              <a:t>2000</a:t>
            </a:r>
            <a:r>
              <a:rPr lang="en-US" sz="1050" dirty="0" smtClean="0"/>
              <a:t>, </a:t>
            </a:r>
            <a:r>
              <a:rPr lang="en-US" sz="1050" i="1" dirty="0" smtClean="0"/>
              <a:t>147</a:t>
            </a:r>
            <a:r>
              <a:rPr lang="en-US" sz="1050" dirty="0" smtClean="0"/>
              <a:t>, 4034-4044.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3.15. </a:t>
            </a:r>
            <a:r>
              <a:rPr lang="en-US" sz="1100" dirty="0" smtClean="0"/>
              <a:t>Different scales and morphologies of the cathode of an alkaline electrolytic manganese dioxide battery. </a:t>
            </a:r>
            <a:endParaRPr lang="en-US" sz="1100" dirty="0"/>
          </a:p>
        </p:txBody>
      </p:sp>
      <p:pic>
        <p:nvPicPr>
          <p:cNvPr id="13314" name="Picture 2" descr="C:\Users\Carmen\Dropbox (DISPOSITIVOS FOTO)\book energy (1)\part 1\figs files\figs 3 voltage\3 15.tiff"/>
          <p:cNvPicPr>
            <a:picLocks noChangeAspect="1" noChangeArrowheads="1"/>
          </p:cNvPicPr>
          <p:nvPr/>
        </p:nvPicPr>
        <p:blipFill>
          <a:blip r:embed="rId3" cstate="print"/>
          <a:srcRect/>
          <a:stretch>
            <a:fillRect/>
          </a:stretch>
        </p:blipFill>
        <p:spPr bwMode="auto">
          <a:xfrm>
            <a:off x="2057399" y="838200"/>
            <a:ext cx="4718713" cy="3657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Wagemaker, M.; </a:t>
            </a:r>
            <a:r>
              <a:rPr lang="en-US" sz="1050" dirty="0" err="1" smtClean="0"/>
              <a:t>Mulder</a:t>
            </a:r>
            <a:r>
              <a:rPr lang="en-US" sz="1050" dirty="0" smtClean="0"/>
              <a:t>, F. M. "</a:t>
            </a:r>
            <a:r>
              <a:rPr lang="en-US" sz="1050" dirty="0" smtClean="0">
                <a:hlinkClick r:id="rId2"/>
              </a:rPr>
              <a:t>Properties and promises of </a:t>
            </a:r>
            <a:r>
              <a:rPr lang="en-US" sz="1050" dirty="0" err="1" smtClean="0">
                <a:hlinkClick r:id="rId2"/>
              </a:rPr>
              <a:t>nanosized</a:t>
            </a:r>
            <a:r>
              <a:rPr lang="en-US" sz="1050" dirty="0" smtClean="0">
                <a:hlinkClick r:id="rId2"/>
              </a:rPr>
              <a:t> insertion materials for Li-ion batteries</a:t>
            </a:r>
            <a:r>
              <a:rPr lang="en-US" sz="1050" dirty="0" smtClean="0"/>
              <a:t>". </a:t>
            </a:r>
            <a:r>
              <a:rPr lang="en-US" sz="1050" i="1" dirty="0" smtClean="0"/>
              <a:t>Accounts of Chemical Research</a:t>
            </a:r>
            <a:r>
              <a:rPr lang="en-US" sz="1050" dirty="0" smtClean="0"/>
              <a:t> </a:t>
            </a:r>
            <a:r>
              <a:rPr lang="en-US" sz="1050" b="1" dirty="0" smtClean="0"/>
              <a:t>2011</a:t>
            </a:r>
            <a:r>
              <a:rPr lang="en-US" sz="1050" dirty="0" smtClean="0"/>
              <a:t>, </a:t>
            </a:r>
            <a:r>
              <a:rPr lang="en-US" sz="1050" i="1" dirty="0" smtClean="0"/>
              <a:t>46</a:t>
            </a:r>
            <a:r>
              <a:rPr lang="en-US" sz="1050" dirty="0" smtClean="0"/>
              <a:t>, 1206–1215.</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34000"/>
            <a:ext cx="8126018" cy="261610"/>
          </a:xfrm>
          <a:prstGeom prst="rect">
            <a:avLst/>
          </a:prstGeom>
        </p:spPr>
        <p:txBody>
          <a:bodyPr wrap="square">
            <a:spAutoFit/>
          </a:bodyPr>
          <a:lstStyle/>
          <a:p>
            <a:r>
              <a:rPr lang="en-US" sz="1100" b="1" dirty="0"/>
              <a:t>Figure </a:t>
            </a:r>
            <a:r>
              <a:rPr lang="en-US" sz="1100" b="1" dirty="0" smtClean="0"/>
              <a:t>3.16.</a:t>
            </a:r>
            <a:r>
              <a:rPr lang="en-US" sz="1100" dirty="0" smtClean="0"/>
              <a:t> Basic structure of a Li ion battery. </a:t>
            </a:r>
            <a:endParaRPr lang="en-US" sz="1100" dirty="0"/>
          </a:p>
        </p:txBody>
      </p:sp>
      <p:pic>
        <p:nvPicPr>
          <p:cNvPr id="14338" name="Picture 2" descr="C:\Users\Carmen\Dropbox (DISPOSITIVOS FOTO)\book energy (1)\part 1\figs files\figs 3 voltage\3 16.tiff"/>
          <p:cNvPicPr>
            <a:picLocks noChangeAspect="1" noChangeArrowheads="1"/>
          </p:cNvPicPr>
          <p:nvPr/>
        </p:nvPicPr>
        <p:blipFill>
          <a:blip r:embed="rId3" cstate="print"/>
          <a:srcRect/>
          <a:stretch>
            <a:fillRect/>
          </a:stretch>
        </p:blipFill>
        <p:spPr bwMode="auto">
          <a:xfrm>
            <a:off x="2011363" y="522288"/>
            <a:ext cx="5080000" cy="3654425"/>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25400" y="0"/>
            <a:ext cx="3251531" cy="369332"/>
          </a:xfrm>
          <a:prstGeom prst="rect">
            <a:avLst/>
          </a:prstGeom>
        </p:spPr>
        <p:txBody>
          <a:bodyPr wrap="none">
            <a:spAutoFit/>
          </a:bodyPr>
          <a:lstStyle/>
          <a:p>
            <a:pPr lvl="0"/>
            <a:r>
              <a:rPr lang="en-US" b="1" dirty="0" smtClean="0"/>
              <a:t>13. Capacity </a:t>
            </a:r>
            <a:r>
              <a:rPr lang="en-US" b="1" dirty="0"/>
              <a:t>and energy content</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981017823"/>
              </p:ext>
            </p:extLst>
          </p:nvPr>
        </p:nvGraphicFramePr>
        <p:xfrm>
          <a:off x="187127" y="1071265"/>
          <a:ext cx="704850" cy="485775"/>
        </p:xfrm>
        <a:graphic>
          <a:graphicData uri="http://schemas.openxmlformats.org/presentationml/2006/ole">
            <mc:AlternateContent xmlns:mc="http://schemas.openxmlformats.org/markup-compatibility/2006">
              <mc:Choice xmlns:v="urn:schemas-microsoft-com:vml" Requires="v">
                <p:oleObj spid="_x0000_s27683" name="Equation" r:id="rId3" imgW="710891" imgH="482391" progId="Equation.3">
                  <p:embed/>
                </p:oleObj>
              </mc:Choice>
              <mc:Fallback>
                <p:oleObj name="Equation" r:id="rId3" imgW="710891" imgH="482391"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27" y="1071265"/>
                        <a:ext cx="70485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p:cNvSpPr>
            <a:spLocks noChangeArrowheads="1"/>
          </p:cNvSpPr>
          <p:nvPr/>
        </p:nvSpPr>
        <p:spPr bwMode="auto">
          <a:xfrm>
            <a:off x="25400" y="609600"/>
            <a:ext cx="800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r>
              <a:rPr lang="en-US" altLang="en-US" sz="1200" dirty="0">
                <a:latin typeface="Times New Roman" pitchFamily="18" charset="0"/>
                <a:ea typeface="Times" pitchFamily="18" charset="0"/>
                <a:cs typeface="Times New Roman" pitchFamily="18" charset="0"/>
              </a:rPr>
              <a:t>The charge </a:t>
            </a:r>
            <a:r>
              <a:rPr lang="en-US" altLang="en-US" sz="1200" i="1" dirty="0" smtClean="0">
                <a:latin typeface="Times New Roman" pitchFamily="18" charset="0"/>
                <a:ea typeface="Times" pitchFamily="18" charset="0"/>
                <a:cs typeface="Times New Roman" pitchFamily="18" charset="0"/>
              </a:rPr>
              <a:t>capacity C </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describes a cell’s ability to deliver current. The charge capacity of the cell is the maximum amount of charge that can be supplied.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526518755"/>
              </p:ext>
            </p:extLst>
          </p:nvPr>
        </p:nvGraphicFramePr>
        <p:xfrm>
          <a:off x="228600" y="1752600"/>
          <a:ext cx="2638425" cy="257175"/>
        </p:xfrm>
        <a:graphic>
          <a:graphicData uri="http://schemas.openxmlformats.org/presentationml/2006/ole">
            <mc:AlternateContent xmlns:mc="http://schemas.openxmlformats.org/markup-compatibility/2006">
              <mc:Choice xmlns:v="urn:schemas-microsoft-com:vml" Requires="v">
                <p:oleObj spid="_x0000_s27684" name="Equation" r:id="rId5" imgW="2654300" imgH="254000" progId="Equation.3">
                  <p:embed/>
                </p:oleObj>
              </mc:Choice>
              <mc:Fallback>
                <p:oleObj name="Equation" r:id="rId5" imgW="2654300" imgH="254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263842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9"/>
          <p:cNvSpPr>
            <a:spLocks noChangeArrowheads="1"/>
          </p:cNvSpPr>
          <p:nvPr/>
        </p:nvSpPr>
        <p:spPr bwMode="auto">
          <a:xfrm>
            <a:off x="152400" y="2209800"/>
            <a:ext cx="8229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The </a:t>
            </a:r>
            <a:r>
              <a:rPr kumimoji="0" lang="en-US" altLang="en-US" sz="1200" b="0" i="1"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theoretical capacity</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of lithium is thus 26.80 A h g eq</a:t>
            </a:r>
            <a:r>
              <a:rPr kumimoji="0" lang="en-US" altLang="en-US" sz="1200" b="0" i="0" u="none" strike="noStrike" cap="none" normalizeH="0" baseline="30000" dirty="0" smtClean="0">
                <a:ln>
                  <a:noFill/>
                </a:ln>
                <a:solidFill>
                  <a:schemeClr val="tx1"/>
                </a:solidFill>
                <a:effectLst/>
                <a:latin typeface="Times New Roman" pitchFamily="18" charset="0"/>
                <a:ea typeface="Times" pitchFamily="18" charset="0"/>
                <a:cs typeface="Times New Roman" pitchFamily="18" charset="0"/>
              </a:rPr>
              <a:t>-1</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 6.94 g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556315088"/>
              </p:ext>
            </p:extLst>
          </p:nvPr>
        </p:nvGraphicFramePr>
        <p:xfrm>
          <a:off x="4384822" y="2285954"/>
          <a:ext cx="123825" cy="123825"/>
        </p:xfrm>
        <a:graphic>
          <a:graphicData uri="http://schemas.openxmlformats.org/presentationml/2006/ole">
            <mc:AlternateContent xmlns:mc="http://schemas.openxmlformats.org/markup-compatibility/2006">
              <mc:Choice xmlns:v="urn:schemas-microsoft-com:vml" Requires="v">
                <p:oleObj spid="_x0000_s27685" name="Equation" r:id="rId7" imgW="126725" imgH="126725" progId="Equation.3">
                  <p:embed/>
                </p:oleObj>
              </mc:Choice>
              <mc:Fallback>
                <p:oleObj name="Equation" r:id="rId7" imgW="126725" imgH="126725"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4822" y="2285954"/>
                        <a:ext cx="123825" cy="12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4646104" y="2227118"/>
            <a:ext cx="16254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3.86 A h g</a:t>
            </a:r>
            <a:r>
              <a:rPr kumimoji="0" lang="en-US" altLang="en-US" sz="1200" b="0" i="0" u="none" strike="noStrike" cap="none" normalizeH="0" baseline="30000" dirty="0" smtClean="0">
                <a:ln>
                  <a:noFill/>
                </a:ln>
                <a:solidFill>
                  <a:schemeClr val="tx1"/>
                </a:solidFill>
                <a:effectLst/>
                <a:latin typeface="Times New Roman" pitchFamily="18" charset="0"/>
                <a:ea typeface="Times" pitchFamily="18" charset="0"/>
                <a:cs typeface="Times New Roman" pitchFamily="18" charset="0"/>
              </a:rPr>
              <a:t>-1</a:t>
            </a: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974717898"/>
              </p:ext>
            </p:extLst>
          </p:nvPr>
        </p:nvGraphicFramePr>
        <p:xfrm>
          <a:off x="457531" y="2562676"/>
          <a:ext cx="5638800" cy="960120"/>
        </p:xfrm>
        <a:graphic>
          <a:graphicData uri="http://schemas.openxmlformats.org/drawingml/2006/table">
            <a:tbl>
              <a:tblPr firstRow="1" firstCol="1" bandRow="1">
                <a:tableStyleId>{5C22544A-7EE6-4342-B048-85BDC9FD1C3A}</a:tableStyleId>
              </a:tblPr>
              <a:tblGrid>
                <a:gridCol w="1155383"/>
                <a:gridCol w="2243772"/>
                <a:gridCol w="2239645"/>
              </a:tblGrid>
              <a:tr h="0">
                <a:tc>
                  <a:txBody>
                    <a:bodyPr/>
                    <a:lstStyle/>
                    <a:p>
                      <a:r>
                        <a:rPr lang="en-US" sz="1050">
                          <a:effectLst/>
                        </a:rPr>
                        <a:t>Material </a:t>
                      </a:r>
                      <a:endParaRPr lang="en-US" sz="1050">
                        <a:effectLst/>
                        <a:latin typeface="Times"/>
                        <a:ea typeface="Times New Roman"/>
                      </a:endParaRPr>
                    </a:p>
                  </a:txBody>
                  <a:tcPr marL="68580" marR="68580" marT="0" marB="0"/>
                </a:tc>
                <a:tc>
                  <a:txBody>
                    <a:bodyPr/>
                    <a:lstStyle/>
                    <a:p>
                      <a:r>
                        <a:rPr lang="en-US" sz="1050">
                          <a:effectLst/>
                        </a:rPr>
                        <a:t>Standard reduction potential, V</a:t>
                      </a:r>
                      <a:endParaRPr lang="en-US" sz="1050">
                        <a:effectLst/>
                        <a:latin typeface="Times"/>
                        <a:ea typeface="Times New Roman"/>
                      </a:endParaRPr>
                    </a:p>
                  </a:txBody>
                  <a:tcPr marL="68580" marR="68580" marT="0" marB="0"/>
                </a:tc>
                <a:tc>
                  <a:txBody>
                    <a:bodyPr/>
                    <a:lstStyle/>
                    <a:p>
                      <a:r>
                        <a:rPr lang="en-US" sz="1050" dirty="0">
                          <a:effectLst/>
                        </a:rPr>
                        <a:t>Specific capacity, </a:t>
                      </a:r>
                      <a:r>
                        <a:rPr lang="en-US" sz="1050" dirty="0" smtClean="0">
                          <a:effectLst/>
                        </a:rPr>
                        <a:t>A </a:t>
                      </a:r>
                      <a:r>
                        <a:rPr lang="en-US" sz="1050" dirty="0">
                          <a:effectLst/>
                        </a:rPr>
                        <a:t>h kg</a:t>
                      </a:r>
                      <a:r>
                        <a:rPr lang="en-US" sz="1050" baseline="30000" dirty="0">
                          <a:effectLst/>
                        </a:rPr>
                        <a:t>-1</a:t>
                      </a:r>
                      <a:endParaRPr lang="en-US" sz="1050" dirty="0">
                        <a:effectLst/>
                        <a:latin typeface="Times"/>
                        <a:ea typeface="Times New Roman"/>
                      </a:endParaRPr>
                    </a:p>
                  </a:txBody>
                  <a:tcPr marL="68580" marR="68580" marT="0" marB="0"/>
                </a:tc>
              </a:tr>
              <a:tr h="0">
                <a:tc>
                  <a:txBody>
                    <a:bodyPr/>
                    <a:lstStyle/>
                    <a:p>
                      <a:r>
                        <a:rPr lang="en-US" sz="1050">
                          <a:effectLst/>
                        </a:rPr>
                        <a:t>Li</a:t>
                      </a:r>
                      <a:endParaRPr lang="en-US" sz="1050">
                        <a:effectLst/>
                        <a:latin typeface="Times"/>
                        <a:ea typeface="Times New Roman"/>
                      </a:endParaRPr>
                    </a:p>
                  </a:txBody>
                  <a:tcPr marL="68580" marR="68580" marT="0" marB="0"/>
                </a:tc>
                <a:tc>
                  <a:txBody>
                    <a:bodyPr/>
                    <a:lstStyle/>
                    <a:p>
                      <a:r>
                        <a:rPr lang="en-US" sz="1050">
                          <a:effectLst/>
                        </a:rPr>
                        <a:t>-3.01</a:t>
                      </a:r>
                      <a:endParaRPr lang="en-US" sz="1050">
                        <a:effectLst/>
                        <a:latin typeface="Times"/>
                        <a:ea typeface="Times New Roman"/>
                      </a:endParaRPr>
                    </a:p>
                  </a:txBody>
                  <a:tcPr marL="68580" marR="68580" marT="0" marB="0"/>
                </a:tc>
                <a:tc>
                  <a:txBody>
                    <a:bodyPr/>
                    <a:lstStyle/>
                    <a:p>
                      <a:r>
                        <a:rPr lang="en-US" sz="1050">
                          <a:effectLst/>
                        </a:rPr>
                        <a:t>3860</a:t>
                      </a:r>
                      <a:endParaRPr lang="en-US" sz="1050">
                        <a:effectLst/>
                        <a:latin typeface="Times"/>
                        <a:ea typeface="Times New Roman"/>
                      </a:endParaRPr>
                    </a:p>
                  </a:txBody>
                  <a:tcPr marL="68580" marR="68580" marT="0" marB="0"/>
                </a:tc>
              </a:tr>
              <a:tr h="0">
                <a:tc>
                  <a:txBody>
                    <a:bodyPr/>
                    <a:lstStyle/>
                    <a:p>
                      <a:r>
                        <a:rPr lang="en-US" sz="1050">
                          <a:effectLst/>
                        </a:rPr>
                        <a:t>(Li)C</a:t>
                      </a:r>
                      <a:r>
                        <a:rPr lang="en-US" sz="1050" baseline="-25000">
                          <a:effectLst/>
                        </a:rPr>
                        <a:t>6</a:t>
                      </a:r>
                      <a:endParaRPr lang="en-US" sz="1050">
                        <a:effectLst/>
                        <a:latin typeface="Times"/>
                        <a:ea typeface="Times New Roman"/>
                      </a:endParaRPr>
                    </a:p>
                  </a:txBody>
                  <a:tcPr marL="68580" marR="68580" marT="0" marB="0"/>
                </a:tc>
                <a:tc>
                  <a:txBody>
                    <a:bodyPr/>
                    <a:lstStyle/>
                    <a:p>
                      <a:r>
                        <a:rPr lang="en-US" sz="1050">
                          <a:effectLst/>
                        </a:rPr>
                        <a:t>-2.8</a:t>
                      </a:r>
                      <a:endParaRPr lang="en-US" sz="1050">
                        <a:effectLst/>
                        <a:latin typeface="Times"/>
                        <a:ea typeface="Times New Roman"/>
                      </a:endParaRPr>
                    </a:p>
                  </a:txBody>
                  <a:tcPr marL="68580" marR="68580" marT="0" marB="0"/>
                </a:tc>
                <a:tc>
                  <a:txBody>
                    <a:bodyPr/>
                    <a:lstStyle/>
                    <a:p>
                      <a:r>
                        <a:rPr lang="en-US" sz="1050">
                          <a:effectLst/>
                        </a:rPr>
                        <a:t>370</a:t>
                      </a:r>
                      <a:endParaRPr lang="en-US" sz="1050">
                        <a:effectLst/>
                        <a:latin typeface="Times"/>
                        <a:ea typeface="Times New Roman"/>
                      </a:endParaRPr>
                    </a:p>
                  </a:txBody>
                  <a:tcPr marL="68580" marR="68580" marT="0" marB="0"/>
                </a:tc>
              </a:tr>
              <a:tr h="0">
                <a:tc>
                  <a:txBody>
                    <a:bodyPr/>
                    <a:lstStyle/>
                    <a:p>
                      <a:r>
                        <a:rPr lang="en-US" sz="1050">
                          <a:effectLst/>
                        </a:rPr>
                        <a:t>Na</a:t>
                      </a:r>
                      <a:endParaRPr lang="en-US" sz="1050">
                        <a:effectLst/>
                        <a:latin typeface="Times"/>
                        <a:ea typeface="Times New Roman"/>
                      </a:endParaRPr>
                    </a:p>
                  </a:txBody>
                  <a:tcPr marL="68580" marR="68580" marT="0" marB="0"/>
                </a:tc>
                <a:tc>
                  <a:txBody>
                    <a:bodyPr/>
                    <a:lstStyle/>
                    <a:p>
                      <a:r>
                        <a:rPr lang="en-US" sz="1050">
                          <a:effectLst/>
                        </a:rPr>
                        <a:t>-2.71</a:t>
                      </a:r>
                      <a:endParaRPr lang="en-US" sz="1050">
                        <a:effectLst/>
                        <a:latin typeface="Times"/>
                        <a:ea typeface="Times New Roman"/>
                      </a:endParaRPr>
                    </a:p>
                  </a:txBody>
                  <a:tcPr marL="68580" marR="68580" marT="0" marB="0"/>
                </a:tc>
                <a:tc>
                  <a:txBody>
                    <a:bodyPr/>
                    <a:lstStyle/>
                    <a:p>
                      <a:r>
                        <a:rPr lang="en-US" sz="1050">
                          <a:effectLst/>
                        </a:rPr>
                        <a:t>1160</a:t>
                      </a:r>
                      <a:endParaRPr lang="en-US" sz="1050">
                        <a:effectLst/>
                        <a:latin typeface="Times"/>
                        <a:ea typeface="Times New Roman"/>
                      </a:endParaRPr>
                    </a:p>
                  </a:txBody>
                  <a:tcPr marL="68580" marR="68580" marT="0" marB="0"/>
                </a:tc>
              </a:tr>
              <a:tr h="0">
                <a:tc>
                  <a:txBody>
                    <a:bodyPr/>
                    <a:lstStyle/>
                    <a:p>
                      <a:r>
                        <a:rPr lang="en-US" sz="1050">
                          <a:effectLst/>
                        </a:rPr>
                        <a:t>Zn</a:t>
                      </a:r>
                      <a:endParaRPr lang="en-US" sz="1050">
                        <a:effectLst/>
                        <a:latin typeface="Times"/>
                        <a:ea typeface="Times New Roman"/>
                      </a:endParaRPr>
                    </a:p>
                  </a:txBody>
                  <a:tcPr marL="68580" marR="68580" marT="0" marB="0"/>
                </a:tc>
                <a:tc>
                  <a:txBody>
                    <a:bodyPr/>
                    <a:lstStyle/>
                    <a:p>
                      <a:r>
                        <a:rPr lang="en-US" sz="1050">
                          <a:effectLst/>
                        </a:rPr>
                        <a:t>-0.76</a:t>
                      </a:r>
                      <a:endParaRPr lang="en-US" sz="1050">
                        <a:effectLst/>
                        <a:latin typeface="Times"/>
                        <a:ea typeface="Times New Roman"/>
                      </a:endParaRPr>
                    </a:p>
                  </a:txBody>
                  <a:tcPr marL="68580" marR="68580" marT="0" marB="0"/>
                </a:tc>
                <a:tc>
                  <a:txBody>
                    <a:bodyPr/>
                    <a:lstStyle/>
                    <a:p>
                      <a:r>
                        <a:rPr lang="en-US" sz="1050">
                          <a:effectLst/>
                        </a:rPr>
                        <a:t>820</a:t>
                      </a:r>
                      <a:endParaRPr lang="en-US" sz="1050">
                        <a:effectLst/>
                        <a:latin typeface="Times"/>
                        <a:ea typeface="Times New Roman"/>
                      </a:endParaRPr>
                    </a:p>
                  </a:txBody>
                  <a:tcPr marL="68580" marR="68580" marT="0" marB="0"/>
                </a:tc>
              </a:tr>
              <a:tr h="0">
                <a:tc>
                  <a:txBody>
                    <a:bodyPr/>
                    <a:lstStyle/>
                    <a:p>
                      <a:r>
                        <a:rPr lang="en-US" sz="1050">
                          <a:effectLst/>
                        </a:rPr>
                        <a:t>H</a:t>
                      </a:r>
                      <a:r>
                        <a:rPr lang="en-US" sz="1050" baseline="-25000">
                          <a:effectLst/>
                        </a:rPr>
                        <a:t>2</a:t>
                      </a:r>
                      <a:endParaRPr lang="en-US" sz="1050">
                        <a:effectLst/>
                        <a:latin typeface="Times"/>
                        <a:ea typeface="Times New Roman"/>
                      </a:endParaRPr>
                    </a:p>
                  </a:txBody>
                  <a:tcPr marL="68580" marR="68580" marT="0" marB="0"/>
                </a:tc>
                <a:tc>
                  <a:txBody>
                    <a:bodyPr/>
                    <a:lstStyle/>
                    <a:p>
                      <a:r>
                        <a:rPr lang="en-US" sz="1050">
                          <a:effectLst/>
                        </a:rPr>
                        <a:t>0</a:t>
                      </a:r>
                      <a:endParaRPr lang="en-US" sz="1050">
                        <a:effectLst/>
                        <a:latin typeface="Times"/>
                        <a:ea typeface="Times New Roman"/>
                      </a:endParaRPr>
                    </a:p>
                  </a:txBody>
                  <a:tcPr marL="68580" marR="68580" marT="0" marB="0"/>
                </a:tc>
                <a:tc>
                  <a:txBody>
                    <a:bodyPr/>
                    <a:lstStyle/>
                    <a:p>
                      <a:r>
                        <a:rPr lang="en-US" sz="1050" dirty="0">
                          <a:effectLst/>
                        </a:rPr>
                        <a:t>26590</a:t>
                      </a:r>
                      <a:endParaRPr lang="en-US" sz="1050" dirty="0">
                        <a:effectLst/>
                        <a:latin typeface="Times"/>
                        <a:ea typeface="Times New Roman"/>
                      </a:endParaRPr>
                    </a:p>
                  </a:txBody>
                  <a:tcPr marL="68580" marR="68580" marT="0" marB="0"/>
                </a:tc>
              </a:tr>
            </a:tbl>
          </a:graphicData>
        </a:graphic>
      </p:graphicFrame>
      <p:sp>
        <p:nvSpPr>
          <p:cNvPr id="20" name="Rectangle 13"/>
          <p:cNvSpPr>
            <a:spLocks noChangeArrowheads="1"/>
          </p:cNvSpPr>
          <p:nvPr/>
        </p:nvSpPr>
        <p:spPr bwMode="auto">
          <a:xfrm>
            <a:off x="650056" y="3870067"/>
            <a:ext cx="802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C -rate is an expression </a:t>
            </a:r>
            <a:r>
              <a:rPr lang="en-US" sz="1200" dirty="0"/>
              <a:t>of the discharge current as the multiple of the current that the battery can sustain in one hour. </a:t>
            </a:r>
            <a:endParaRPr lang="en-US" sz="1200" dirty="0" smtClean="0"/>
          </a:p>
          <a:p>
            <a:pPr lvl="0" fontAlgn="base">
              <a:spcBef>
                <a:spcPct val="0"/>
              </a:spcBef>
              <a:spcAft>
                <a:spcPct val="0"/>
              </a:spcAft>
            </a:pPr>
            <a:r>
              <a:rPr lang="en-US" sz="1200" dirty="0" smtClean="0"/>
              <a:t>A </a:t>
            </a:r>
            <a:r>
              <a:rPr lang="en-US" sz="1200" dirty="0"/>
              <a:t>rate of 0.1 C means (</a:t>
            </a:r>
            <a:r>
              <a:rPr lang="en-US" sz="1200" i="1" dirty="0"/>
              <a:t>C</a:t>
            </a:r>
            <a:r>
              <a:rPr lang="en-US" sz="1200" dirty="0"/>
              <a:t> A h)/(10 h), in A.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76751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1827</Words>
  <Application>Microsoft Office PowerPoint</Application>
  <PresentationFormat>On-screen Show (4:3)</PresentationFormat>
  <Paragraphs>181</Paragraphs>
  <Slides>23</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23</vt:i4>
      </vt:variant>
    </vt:vector>
  </HeadingPairs>
  <TitlesOfParts>
    <vt:vector size="26" baseType="lpstr">
      <vt:lpstr>Office Theme</vt:lpstr>
      <vt:lpstr>Ecuación</vt:lpstr>
      <vt:lpstr>Equation</vt:lpstr>
      <vt:lpstr>Juan Bisquert   Nanostructured Energy Devices:  Equilibrium Concepts and Kinetics CRC Press</vt:lpstr>
      <vt:lpstr>  Juan Bisquert  Nanostructured Energy Devices: Equilibrium Concepts and Kinetics  CRC Press</vt:lpstr>
      <vt:lpstr>Reprinted with permission from Girishkumar, G.; McCloskey, B.; Luntz, A. C.; Swanson, S.; Wilcke, W. "Lithium−air battery: promise and challenges ". J. Phys. Chem. Lett. 2010, 1, 2193-2203.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Reproduced with permission from Goodenough, J. B.; Kim, Y. "Challenges for rechargeable Li batteries". Chemistry of Materials 2010, 22, 587-603.   Juan Bisquert  Nanostructured Energy Devices: Equilibrium Concepts and Kinetics  CRC Press</vt:lpstr>
      <vt:lpstr>Reproduced with permission from Farrell, T. W.; Please, C. P.; McElwain, D. L. S.; Swinkels, D. A. J. "Primary alkaline battery cathodes: A three-scale model". Journal of The Electrochemical Society 2000, 147, 4034-4044.   Juan Bisquert  Nanostructured Energy Devices: Equilibrium Concepts and Kinetics  CRC Press</vt:lpstr>
      <vt:lpstr>Reproduced with permission from Wagemaker, M.; Mulder, F. M. "Properties and promises of nanosized insertion materials for Li-ion batteries". Accounts of Chemical Research 2011, 46, 1206–1215.  Juan Bisquert  Nanostructured Energy Devices: Equilibrium Concepts and Kinetics  CRC Press</vt:lpstr>
      <vt:lpstr>  Juan Bisquert  Nanostructured Energy Devices: Equilibrium Concepts and Kinetics  CRC Press</vt:lpstr>
      <vt:lpstr>Reproduced with permission from Fongy, C.; Gaillot, A. C.; Jouanneau, S.; Guyomard, D.; Lestriez, B. "Ionic vs electronic power limitations and analysis of the fraction of wired grains in LiFePO4 composite electrodes". Journal of The Electrochemical Society 2010, 157, A885-A891.  Juan Bisquert  Nanostructured Energy Devices: Equilibrium Concepts and Kinetics  CRC Press</vt:lpstr>
      <vt:lpstr>© Juan Bisquert  Juan Bisquert  Nanostructured Energy Devices: Equilibrium Concepts and Kinetics  CRC Press</vt:lpstr>
      <vt:lpstr>(b) Reprinted with permission from Salkind, A. J.; Karpinski, A. P.; Serenyi, J. R. in Encyclopedia of Electrochemical Power Sources; Jargen, G., Ed.; Elsevier: Amsterdam, 2009; pp 513-523.  (c) Reprinted with permission from Braam, K. T.; Volkman, S. K.; Subramanian, V. "Characterization and optimization of a printed, primary silver/zinc battery". Journal of Power Sources 2012, 199, 367-372.  Juan Bisquert  Nanostructured Energy Devices: Equilibrium Concepts and Kinetics  CRC Press</vt:lpstr>
      <vt:lpstr>© Juan Bisquert  Juan Bisquert  Nanostructured Energy Devices: Equilibrium Concepts and Kinetics  CRC Press</vt:lpstr>
      <vt:lpstr>Reprinted with permission from Liu, R.; Duay, J.; Lee, S. B. "Heterogeneous nanostructured electrode materials for electrochemical energy storage". Chemical Communications 2010, 47, 1384-1404.  Juan Bisquert  Nanostructured Energy Devices: Equilibrium Concepts and Kinetics  CRC Press</vt:lpstr>
      <vt:lpstr>Reprinted with permission from Tarascon, J. M.; Armand, M. "Issues and challenges facing rechargeable lithium batteries". Nature 2001, 414, 359-367.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(a) Reproduced with permission from Goodenough, J. B.; Kim, Y. "Challenges for rechargeable Li batteries". Chemistry of Materials 2010, 22, 587-603.  (b) Reproduced with permission from Doeff, M. M. Batteries: Overview of Battery Cathodes; Lawrence Berkeley National Laboratory LBNL Paper LBNL-3652E. : http://escholarship.ucop.edu/uc/item/1n55870s, 2011. The voltage is given with respect to Li+/Li0 potential.  Juan Bisquert  Nanostructured Energy Devices: Equilibrium Concepts and Kinetics  CRC Press</vt:lpstr>
      <vt:lpstr>Reproduced by permission from Wen, C. J.; Boukamp, B. A.; Huggins, A. J. H.; Weppner, W. "Thermodynamic and mass transport properties of LiAl". Journal of the Electrochemical Society 1979, 126, 2258-2266.  Juan Bisquert  Nanostructured Energy Devices: Equilibrium Concepts and Kinetics  CRC Press</vt:lpstr>
      <vt:lpstr>Reproduced with permission from Goodenough, J. B.; Kim, Y. "Challenges for rechargeable Li batteries". Chemistry of Materials 2010, 22, 587-603.  Juan Bisquert  Nanostructured Energy Devices: Equilibrium Concepts and Kinetics  CRC Press</vt:lpstr>
      <vt:lpstr>Reproduced with permission from Toyoura, K.; Koyama, Y.; Kuwabara, A.; Oba, F.; Tanaka, I. "First-principles approach to chemical diffusion of lithium atoms in a graphite intercalation compound". Physical Review B 2008, 78, 214303.   Juan Bisquert  Nanostructured Energy Devices: Equilibrium Concepts and Kinetics  CRC Press</vt:lpstr>
      <vt:lpstr>Reproduced with permission from Goodenough, J. B.; Kim, Y. "Challenges for rechargeable Li batteries". Chemistry of Materials 2010, 22, 587-603.  Juan Bisquert  Nanostructured Energy Devices: Equilibrium Concepts and Kinetics  CRC Press</vt:lpstr>
      <vt:lpstr>  Juan Bisquert  Nanostructured Energy Devices: Equilibrium Concepts and Kinetics  CRC Press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106</cp:revision>
  <dcterms:created xsi:type="dcterms:W3CDTF">2012-04-28T07:58:05Z</dcterms:created>
  <dcterms:modified xsi:type="dcterms:W3CDTF">2014-11-08T18:01:06Z</dcterms:modified>
</cp:coreProperties>
</file>