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304" r:id="rId2"/>
    <p:sldId id="277" r:id="rId3"/>
    <p:sldId id="305" r:id="rId4"/>
    <p:sldId id="306" r:id="rId5"/>
    <p:sldId id="312" r:id="rId6"/>
    <p:sldId id="313" r:id="rId7"/>
    <p:sldId id="308" r:id="rId8"/>
    <p:sldId id="309" r:id="rId9"/>
    <p:sldId id="307" r:id="rId10"/>
    <p:sldId id="310" r:id="rId11"/>
    <p:sldId id="31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0" autoAdjust="0"/>
    <p:restoredTop sz="94660" autoAdjust="0"/>
  </p:normalViewPr>
  <p:slideViewPr>
    <p:cSldViewPr>
      <p:cViewPr varScale="1">
        <p:scale>
          <a:sx n="94" d="100"/>
          <a:sy n="94" d="100"/>
        </p:scale>
        <p:origin x="-26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6886C-EFF1-4CA2-8312-E7094A603E57}" type="datetimeFigureOut">
              <a:rPr lang="en-US" smtClean="0"/>
              <a:pPr/>
              <a:t>12/20/2014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88536-DBA0-40BB-8995-12671ADD070D}" type="slidenum">
              <a:rPr lang="en-US" smtClean="0"/>
              <a:pPr/>
              <a:t>‹#›</a:t>
            </a:fld>
            <a:endParaRPr lang="en-US"/>
          </a:p>
        </p:txBody>
      </p:sp>
    </p:spTree>
    <p:extLst>
      <p:ext uri="{BB962C8B-B14F-4D97-AF65-F5344CB8AC3E}">
        <p14:creationId xmlns:p14="http://schemas.microsoft.com/office/powerpoint/2010/main" val="74311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68AC4-BE36-4D20-AF4C-3D10AD117F3E}" type="datetime1">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177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98E21-8891-4F3C-B8F0-913B51A702A7}" type="datetime1">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72855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2884-36B9-41E3-BC02-823BBC94C1B5}" type="datetime1">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3098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0"/>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068A0DE-478B-4350-8A14-D1B542FBC67D}" type="datetime1">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08854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96817-6CFF-46DF-A69A-0909EC81A8E3}" type="datetime1">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92494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C211A-4FED-45ED-A321-36E13BC617CA}" type="datetime1">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189281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7E6AF-8C73-4920-AB13-DCCCF99E838E}" type="datetime1">
              <a:rPr lang="en-US" smtClean="0"/>
              <a:pPr/>
              <a:t>12/20/2014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9045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5E69B-BA85-495A-B13C-F2A9D497A830}" type="datetime1">
              <a:rPr lang="en-US" smtClean="0"/>
              <a:pPr/>
              <a:t>12/20/2014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87284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2951-BA16-4363-85A6-09F330C1A950}" type="datetime1">
              <a:rPr lang="en-US" smtClean="0"/>
              <a:pPr/>
              <a:t>12/20/2014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5143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93C3-409A-40CF-A7D9-D5187BD894E7}" type="datetime1">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109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8BDE-A08A-4A60-BC47-BA32167F0DF9}" type="datetime1">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575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25AE-F1AC-4980-B1CD-7DBD5380D563}" type="datetime1">
              <a:rPr lang="en-US" smtClean="0"/>
              <a:pPr/>
              <a:t>12/20/2014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14D3E-DFA2-41DA-9E70-573401C2683A}" type="slidenum">
              <a:rPr lang="en-US" smtClean="0"/>
              <a:pPr/>
              <a:t>‹#›</a:t>
            </a:fld>
            <a:endParaRPr lang="en-US"/>
          </a:p>
        </p:txBody>
      </p:sp>
    </p:spTree>
    <p:extLst>
      <p:ext uri="{BB962C8B-B14F-4D97-AF65-F5344CB8AC3E}">
        <p14:creationId xmlns:p14="http://schemas.microsoft.com/office/powerpoint/2010/main" val="21165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2000" dirty="0"/>
              <a:t>Juan Bisquert  </a:t>
            </a:r>
            <a:r>
              <a:rPr lang="en-US" sz="2000" dirty="0" smtClean="0"/>
              <a:t/>
            </a:r>
            <a:br>
              <a:rPr lang="en-US" sz="2000" dirty="0" smtClean="0"/>
            </a:br>
            <a:r>
              <a:rPr lang="en-US" sz="2000" b="1" i="1" dirty="0" smtClean="0"/>
              <a:t>Nanostructured </a:t>
            </a:r>
            <a:r>
              <a:rPr lang="en-US" sz="2000" b="1" i="1" dirty="0"/>
              <a:t>Energy Devices:  </a:t>
            </a:r>
            <a:r>
              <a:rPr lang="en-US" sz="2000" b="1" i="1" dirty="0" smtClean="0"/>
              <a:t>Equilibrium Concepts and Kinetics</a:t>
            </a:r>
            <a:r>
              <a:rPr lang="en-US" sz="2000" dirty="0"/>
              <a:t/>
            </a:r>
            <a:br>
              <a:rPr lang="en-US" sz="2000" dirty="0"/>
            </a:br>
            <a:r>
              <a:rPr lang="en-US" sz="1600" dirty="0" smtClean="0"/>
              <a:t>CRC Press</a:t>
            </a:r>
            <a:endParaRPr lang="en-US" sz="1600" dirty="0"/>
          </a:p>
        </p:txBody>
      </p:sp>
      <p:sp>
        <p:nvSpPr>
          <p:cNvPr id="4" name="Title 1"/>
          <p:cNvSpPr txBox="1">
            <a:spLocks/>
          </p:cNvSpPr>
          <p:nvPr/>
        </p:nvSpPr>
        <p:spPr>
          <a:xfrm>
            <a:off x="527026" y="6405859"/>
            <a:ext cx="8229600"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050" dirty="0"/>
          </a:p>
        </p:txBody>
      </p:sp>
      <p:cxnSp>
        <p:nvCxnSpPr>
          <p:cNvPr id="5" name="Straight Connector 4"/>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514D3E-DFA2-41DA-9E70-573401C2683A}" type="slidenum">
              <a:rPr lang="en-US" smtClean="0"/>
              <a:pPr/>
              <a:t>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4883526"/>
              </p:ext>
            </p:extLst>
          </p:nvPr>
        </p:nvGraphicFramePr>
        <p:xfrm>
          <a:off x="762000" y="2209800"/>
          <a:ext cx="7239000" cy="3564000"/>
        </p:xfrm>
        <a:graphic>
          <a:graphicData uri="http://schemas.openxmlformats.org/drawingml/2006/table">
            <a:tbl>
              <a:tblPr firstRow="1" firstCol="1" bandRow="1">
                <a:tableStyleId>{69CF1AB2-1976-4502-BF36-3FF5EA218861}</a:tableStyleId>
              </a:tblPr>
              <a:tblGrid>
                <a:gridCol w="576655"/>
                <a:gridCol w="6662345"/>
              </a:tblGrid>
              <a:tr h="396000">
                <a:tc>
                  <a:txBody>
                    <a:bodyPr/>
                    <a:lstStyle/>
                    <a:p>
                      <a:pPr indent="215900" algn="l">
                        <a:lnSpc>
                          <a:spcPts val="2000"/>
                        </a:lnSpc>
                        <a:spcAft>
                          <a:spcPts val="0"/>
                        </a:spcAft>
                      </a:pPr>
                      <a:r>
                        <a:rPr lang="en-US" sz="1600" dirty="0">
                          <a:effectLst/>
                        </a:rPr>
                        <a:t>1</a:t>
                      </a:r>
                      <a:endParaRPr lang="en-US" sz="1600" dirty="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b="0" dirty="0">
                          <a:effectLst/>
                        </a:rPr>
                        <a:t>Introduction</a:t>
                      </a:r>
                      <a:endParaRPr lang="en-US" sz="1600" b="0" dirty="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2</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Electrostatic and thermodynamic potentials of electrons in materials</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3</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Voltage, capacitance and batteries</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4</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Work functions and injection barriers</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5</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Thermal distribution of electrons, holes and ions in solids</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6</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Interfacial kinetics and hopping transitions</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7</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The chemical capacitance</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a:effectLst/>
                        </a:rPr>
                        <a:t>8</a:t>
                      </a:r>
                      <a:endParaRPr lang="en-US" sz="160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l">
                        <a:lnSpc>
                          <a:spcPts val="2000"/>
                        </a:lnSpc>
                        <a:spcAft>
                          <a:spcPts val="0"/>
                        </a:spcAft>
                      </a:pPr>
                      <a:r>
                        <a:rPr lang="en-US" sz="1600">
                          <a:effectLst/>
                        </a:rPr>
                        <a:t>The density of states in amorphous solids </a:t>
                      </a:r>
                      <a:endParaRPr lang="en-US" sz="1600">
                        <a:effectLst/>
                        <a:latin typeface="Times New Roman"/>
                        <a:ea typeface="Times New Roman"/>
                      </a:endParaRPr>
                    </a:p>
                  </a:txBody>
                  <a:tcPr marL="68580" marR="68580" marT="0" marB="0">
                    <a:solidFill>
                      <a:schemeClr val="accent1">
                        <a:lumMod val="20000"/>
                        <a:lumOff val="80000"/>
                      </a:schemeClr>
                    </a:solidFill>
                  </a:tcPr>
                </a:tc>
              </a:tr>
              <a:tr h="396000">
                <a:tc>
                  <a:txBody>
                    <a:bodyPr/>
                    <a:lstStyle/>
                    <a:p>
                      <a:pPr indent="215900" algn="l">
                        <a:lnSpc>
                          <a:spcPts val="2000"/>
                        </a:lnSpc>
                        <a:spcAft>
                          <a:spcPts val="0"/>
                        </a:spcAft>
                      </a:pPr>
                      <a:r>
                        <a:rPr lang="en-US" sz="1600" dirty="0">
                          <a:effectLst/>
                        </a:rPr>
                        <a:t>9</a:t>
                      </a:r>
                      <a:endParaRPr lang="en-US" sz="1600" dirty="0">
                        <a:effectLst/>
                        <a:latin typeface="Times New Roman"/>
                        <a:ea typeface="Times New Roman"/>
                      </a:endParaRPr>
                    </a:p>
                  </a:txBody>
                  <a:tcPr marL="68580" marR="68580" marT="0" marB="0">
                    <a:solidFill>
                      <a:schemeClr val="accent1">
                        <a:lumMod val="20000"/>
                        <a:lumOff val="80000"/>
                      </a:schemeClr>
                    </a:solidFill>
                  </a:tcPr>
                </a:tc>
                <a:tc>
                  <a:txBody>
                    <a:bodyPr/>
                    <a:lstStyle/>
                    <a:p>
                      <a:pPr indent="215900" algn="just">
                        <a:lnSpc>
                          <a:spcPts val="2000"/>
                        </a:lnSpc>
                        <a:spcAft>
                          <a:spcPts val="0"/>
                        </a:spcAft>
                      </a:pPr>
                      <a:r>
                        <a:rPr lang="en-US" sz="1600" dirty="0">
                          <a:effectLst/>
                        </a:rPr>
                        <a:t>Planar and nanostructured semiconductor junctions</a:t>
                      </a:r>
                      <a:endParaRPr lang="en-US" sz="1600" dirty="0">
                        <a:effectLst/>
                        <a:latin typeface="Times New Roman"/>
                        <a:ea typeface="Times New Roman"/>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912821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10</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04800"/>
            <a:ext cx="7086600" cy="4726785"/>
          </a:xfrm>
          <a:prstGeom prst="rect">
            <a:avLst/>
          </a:prstGeom>
        </p:spPr>
      </p:pic>
      <p:sp>
        <p:nvSpPr>
          <p:cNvPr id="13" name="Rectangle 12"/>
          <p:cNvSpPr/>
          <p:nvPr/>
        </p:nvSpPr>
        <p:spPr>
          <a:xfrm>
            <a:off x="1143000" y="5105400"/>
            <a:ext cx="7315200" cy="1107996"/>
          </a:xfrm>
          <a:prstGeom prst="rect">
            <a:avLst/>
          </a:prstGeom>
        </p:spPr>
        <p:txBody>
          <a:bodyPr wrap="square">
            <a:spAutoFit/>
          </a:bodyPr>
          <a:lstStyle/>
          <a:p>
            <a:r>
              <a:rPr lang="en-US" sz="1100" b="1" dirty="0"/>
              <a:t>Figure 1.7.</a:t>
            </a:r>
            <a:r>
              <a:rPr lang="en-US" sz="1100" dirty="0"/>
              <a:t> (a) Scheme of nanostructure that carries electrons and holes in different phases. (b) The structure of bulk heterojunction solar cells, with two organic phases closely mixed and separately interconnected. (c) Energetic scheme of a dye-sensitized solar cell, showing the absorber dye molecule between electron transport material, and hole transport material, and (d) the energetic disorder in recombination process. (e) Energetic scheme of a bulk heterojunction solar cell, with carrier generation in both fullerene PCBM and polymer P3HT, and (f) the energetic disorder in recombination process. (g) Generation and charge transfer in a quantum dot sensitizer.</a:t>
            </a:r>
          </a:p>
        </p:txBody>
      </p:sp>
    </p:spTree>
    <p:extLst>
      <p:ext uri="{BB962C8B-B14F-4D97-AF65-F5344CB8AC3E}">
        <p14:creationId xmlns:p14="http://schemas.microsoft.com/office/powerpoint/2010/main" val="223346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11</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55320" y="685800"/>
            <a:ext cx="7391400" cy="2031325"/>
          </a:xfrm>
          <a:prstGeom prst="rect">
            <a:avLst/>
          </a:prstGeom>
          <a:noFill/>
        </p:spPr>
        <p:txBody>
          <a:bodyPr wrap="square" rtlCol="0">
            <a:spAutoFit/>
          </a:bodyPr>
          <a:lstStyle/>
          <a:p>
            <a:r>
              <a:rPr lang="en-US" dirty="0" smtClean="0"/>
              <a:t>Device </a:t>
            </a:r>
            <a:r>
              <a:rPr lang="en-US" dirty="0"/>
              <a:t>understanding usually consists on a picture of how the device operates internally that is sufficient for rationalizing the outcome of different manipulations that can be performed. </a:t>
            </a:r>
            <a:endParaRPr lang="en-US" dirty="0" smtClean="0"/>
          </a:p>
          <a:p>
            <a:endParaRPr lang="en-US" dirty="0"/>
          </a:p>
          <a:p>
            <a:r>
              <a:rPr lang="en-US" dirty="0" smtClean="0"/>
              <a:t>Such </a:t>
            </a:r>
            <a:r>
              <a:rPr lang="en-US" dirty="0"/>
              <a:t>understanding is based in a broad range of physical principles, on a comprehension of different classes of materials and their interfaces, and on the mastering of chemical features of molecules. </a:t>
            </a:r>
          </a:p>
        </p:txBody>
      </p:sp>
    </p:spTree>
    <p:extLst>
      <p:ext uri="{BB962C8B-B14F-4D97-AF65-F5344CB8AC3E}">
        <p14:creationId xmlns:p14="http://schemas.microsoft.com/office/powerpoint/2010/main" val="262576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2</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Content Placeholder 1"/>
          <p:cNvSpPr>
            <a:spLocks noGrp="1"/>
          </p:cNvSpPr>
          <p:nvPr>
            <p:ph idx="1"/>
          </p:nvPr>
        </p:nvSpPr>
        <p:spPr>
          <a:xfrm>
            <a:off x="381000" y="228600"/>
            <a:ext cx="8229600" cy="4525963"/>
          </a:xfrm>
        </p:spPr>
        <p:txBody>
          <a:bodyPr>
            <a:normAutofit/>
          </a:bodyPr>
          <a:lstStyle/>
          <a:p>
            <a:pPr marL="0" indent="0">
              <a:buNone/>
            </a:pPr>
            <a:endParaRPr lang="en-US" sz="2400" b="1" dirty="0" smtClean="0"/>
          </a:p>
        </p:txBody>
      </p:sp>
      <p:sp>
        <p:nvSpPr>
          <p:cNvPr id="16" name="TextBox 15"/>
          <p:cNvSpPr txBox="1"/>
          <p:nvPr/>
        </p:nvSpPr>
        <p:spPr>
          <a:xfrm>
            <a:off x="838200" y="1524000"/>
            <a:ext cx="7391400" cy="2862322"/>
          </a:xfrm>
          <a:prstGeom prst="rect">
            <a:avLst/>
          </a:prstGeom>
          <a:noFill/>
        </p:spPr>
        <p:txBody>
          <a:bodyPr wrap="square" rtlCol="0">
            <a:spAutoFit/>
          </a:bodyPr>
          <a:lstStyle/>
          <a:p>
            <a:r>
              <a:rPr lang="en-GB" dirty="0"/>
              <a:t>This book analyses the fundamental concepts, main properties and key applications, of energy devices that are made using nanostructured materials, including hybrid and organic solar cells, electrochemical batteries, diodes, LEDs and OLEDs, transistors, and the direct conversion of solar radiation to chemical fuels. </a:t>
            </a:r>
            <a:endParaRPr lang="en-GB" dirty="0" smtClean="0"/>
          </a:p>
          <a:p>
            <a:r>
              <a:rPr lang="en-GB" dirty="0" smtClean="0"/>
              <a:t>The </a:t>
            </a:r>
            <a:r>
              <a:rPr lang="en-GB" dirty="0"/>
              <a:t>book is mainly devoted to the physical and electrochemical properties of devices, from molecular aspects to macroscopic models. </a:t>
            </a:r>
            <a:endParaRPr lang="en-GB" dirty="0" smtClean="0"/>
          </a:p>
          <a:p>
            <a:r>
              <a:rPr lang="en-GB" dirty="0" smtClean="0"/>
              <a:t>We </a:t>
            </a:r>
            <a:r>
              <a:rPr lang="en-GB" dirty="0"/>
              <a:t>treat a broad class of devices that typically use electrochemical setups, thin films, and organic materials, normally formed by solution processed routes for low cost applications. </a:t>
            </a:r>
            <a:endParaRPr lang="en-US" dirty="0"/>
          </a:p>
        </p:txBody>
      </p:sp>
    </p:spTree>
    <p:extLst>
      <p:ext uri="{BB962C8B-B14F-4D97-AF65-F5344CB8AC3E}">
        <p14:creationId xmlns:p14="http://schemas.microsoft.com/office/powerpoint/2010/main" val="276369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3</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35000" y="1219200"/>
            <a:ext cx="7391400" cy="2585323"/>
          </a:xfrm>
          <a:prstGeom prst="rect">
            <a:avLst/>
          </a:prstGeom>
          <a:noFill/>
        </p:spPr>
        <p:txBody>
          <a:bodyPr wrap="square" rtlCol="0">
            <a:spAutoFit/>
          </a:bodyPr>
          <a:lstStyle/>
          <a:p>
            <a:r>
              <a:rPr lang="en-GB" dirty="0" smtClean="0"/>
              <a:t>Energy devices</a:t>
            </a:r>
          </a:p>
          <a:p>
            <a:endParaRPr lang="en-GB" dirty="0" smtClean="0"/>
          </a:p>
          <a:p>
            <a:r>
              <a:rPr lang="en-GB" dirty="0"/>
              <a:t>Sunlight and water are in effect inexhaustible resources to provide the required diversity of energy supplies. </a:t>
            </a:r>
            <a:r>
              <a:rPr lang="en-US" dirty="0"/>
              <a:t>Sunlight striking the earth comprises the largest energy resource base currently available. </a:t>
            </a:r>
            <a:endParaRPr lang="en-US" dirty="0" smtClean="0"/>
          </a:p>
          <a:p>
            <a:endParaRPr lang="en-US" dirty="0" smtClean="0"/>
          </a:p>
          <a:p>
            <a:r>
              <a:rPr lang="en-US" dirty="0" smtClean="0"/>
              <a:t>Conversion </a:t>
            </a:r>
            <a:r>
              <a:rPr lang="en-US" dirty="0"/>
              <a:t>of solar photons into a usable form of energy </a:t>
            </a:r>
            <a:r>
              <a:rPr lang="en-US" dirty="0" smtClean="0"/>
              <a:t>is a big challenge</a:t>
            </a:r>
          </a:p>
          <a:p>
            <a:endParaRPr lang="en-US" dirty="0"/>
          </a:p>
          <a:p>
            <a:r>
              <a:rPr lang="en-US" dirty="0" smtClean="0"/>
              <a:t>Electricity, fuels and storage</a:t>
            </a:r>
            <a:endParaRPr lang="en-US" dirty="0"/>
          </a:p>
        </p:txBody>
      </p:sp>
      <p:sp>
        <p:nvSpPr>
          <p:cNvPr id="3" name="Rectangle 2"/>
          <p:cNvSpPr/>
          <p:nvPr/>
        </p:nvSpPr>
        <p:spPr>
          <a:xfrm>
            <a:off x="624840" y="362634"/>
            <a:ext cx="4572000" cy="646331"/>
          </a:xfrm>
          <a:prstGeom prst="rect">
            <a:avLst/>
          </a:prstGeom>
        </p:spPr>
        <p:txBody>
          <a:bodyPr>
            <a:spAutoFit/>
          </a:bodyPr>
          <a:lstStyle/>
          <a:p>
            <a:r>
              <a:rPr lang="en-US" b="1" dirty="0"/>
              <a:t>Chapter 1</a:t>
            </a:r>
          </a:p>
          <a:p>
            <a:r>
              <a:rPr lang="en-US" b="1" dirty="0"/>
              <a:t>Introduction</a:t>
            </a:r>
          </a:p>
        </p:txBody>
      </p:sp>
    </p:spTree>
    <p:extLst>
      <p:ext uri="{BB962C8B-B14F-4D97-AF65-F5344CB8AC3E}">
        <p14:creationId xmlns:p14="http://schemas.microsoft.com/office/powerpoint/2010/main" val="166169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4</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55320" y="685800"/>
            <a:ext cx="7391400" cy="3631763"/>
          </a:xfrm>
          <a:prstGeom prst="rect">
            <a:avLst/>
          </a:prstGeom>
          <a:noFill/>
        </p:spPr>
        <p:txBody>
          <a:bodyPr wrap="square" rtlCol="0">
            <a:spAutoFit/>
          </a:bodyPr>
          <a:lstStyle/>
          <a:p>
            <a:r>
              <a:rPr lang="en-US" dirty="0"/>
              <a:t>“A system far removed from its condition of equilibrium is the one chosen if we wish to harness its processes for the doing of useful work” </a:t>
            </a:r>
            <a:endParaRPr lang="en-US" dirty="0" smtClean="0"/>
          </a:p>
          <a:p>
            <a:r>
              <a:rPr lang="en-US" sz="1400" dirty="0" smtClean="0"/>
              <a:t>[</a:t>
            </a:r>
            <a:r>
              <a:rPr lang="en-US" sz="1400" dirty="0"/>
              <a:t>G. N. Lewis and M. Randall, </a:t>
            </a:r>
            <a:r>
              <a:rPr lang="en-US" sz="1400" i="1" dirty="0"/>
              <a:t>Thermodynamics</a:t>
            </a:r>
            <a:r>
              <a:rPr lang="en-US" sz="1400" dirty="0"/>
              <a:t>, 1923, p. 111].</a:t>
            </a:r>
            <a:endParaRPr lang="en-US" sz="1400" dirty="0" smtClean="0"/>
          </a:p>
          <a:p>
            <a:endParaRPr lang="en-US" dirty="0"/>
          </a:p>
          <a:p>
            <a:r>
              <a:rPr lang="en-US" dirty="0" smtClean="0"/>
              <a:t>unidirectional </a:t>
            </a:r>
            <a:r>
              <a:rPr lang="en-US" dirty="0"/>
              <a:t>flow of all systems toward the final state of </a:t>
            </a:r>
            <a:r>
              <a:rPr lang="en-US" dirty="0" smtClean="0"/>
              <a:t>equilibrium</a:t>
            </a:r>
          </a:p>
          <a:p>
            <a:endParaRPr lang="en-US" dirty="0"/>
          </a:p>
          <a:p>
            <a:r>
              <a:rPr lang="en-US" dirty="0" smtClean="0"/>
              <a:t>Battery, voltage</a:t>
            </a:r>
          </a:p>
          <a:p>
            <a:endParaRPr lang="en-US" dirty="0"/>
          </a:p>
          <a:p>
            <a:r>
              <a:rPr lang="en-US" dirty="0" smtClean="0"/>
              <a:t>Solar cell, out of equilibrium</a:t>
            </a:r>
          </a:p>
          <a:p>
            <a:endParaRPr lang="en-US" dirty="0"/>
          </a:p>
          <a:p>
            <a:r>
              <a:rPr lang="en-US" dirty="0"/>
              <a:t>the cornerstone of energy devices is to find an effective way to channel processes in a given direction and avoid reciprocal processes that constitute a </a:t>
            </a:r>
            <a:r>
              <a:rPr lang="en-US" dirty="0" smtClean="0"/>
              <a:t>waste</a:t>
            </a:r>
          </a:p>
        </p:txBody>
      </p:sp>
    </p:spTree>
    <p:extLst>
      <p:ext uri="{BB962C8B-B14F-4D97-AF65-F5344CB8AC3E}">
        <p14:creationId xmlns:p14="http://schemas.microsoft.com/office/powerpoint/2010/main" val="37961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5</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400799" y="3979137"/>
            <a:ext cx="3434601" cy="1277273"/>
          </a:xfrm>
          <a:prstGeom prst="rect">
            <a:avLst/>
          </a:prstGeom>
        </p:spPr>
        <p:txBody>
          <a:bodyPr wrap="square">
            <a:spAutoFit/>
          </a:bodyPr>
          <a:lstStyle/>
          <a:p>
            <a:r>
              <a:rPr lang="en-US" sz="1100" b="1" dirty="0" smtClean="0"/>
              <a:t>Fig. 1.1 </a:t>
            </a:r>
            <a:r>
              <a:rPr lang="en-US" sz="1100" dirty="0"/>
              <a:t>Top view micrographs of mesoporous films composed by different nanostructured metal oxides deposited on transparent conducting substrates: (a) TiO</a:t>
            </a:r>
            <a:r>
              <a:rPr lang="en-US" sz="1100" baseline="-25000" dirty="0"/>
              <a:t>2</a:t>
            </a:r>
            <a:r>
              <a:rPr lang="en-US" sz="1100" dirty="0"/>
              <a:t> nanoparticles, 250 nm particle size, (b) WO</a:t>
            </a:r>
            <a:r>
              <a:rPr lang="en-US" sz="1100" baseline="-25000" dirty="0"/>
              <a:t>3</a:t>
            </a:r>
            <a:r>
              <a:rPr lang="en-US" sz="1100" dirty="0"/>
              <a:t> nanoparticles processed by hydrothermal synthesis (c) Fe</a:t>
            </a:r>
            <a:r>
              <a:rPr lang="en-US" sz="1100" baseline="-25000" dirty="0"/>
              <a:t>2</a:t>
            </a:r>
            <a:r>
              <a:rPr lang="en-US" sz="1100" dirty="0"/>
              <a:t>O</a:t>
            </a:r>
            <a:r>
              <a:rPr lang="en-US" sz="1100" baseline="-25000" dirty="0"/>
              <a:t>3</a:t>
            </a:r>
            <a:r>
              <a:rPr lang="en-US" sz="1100" dirty="0"/>
              <a:t> deposited by spray pyrolysis. Courtesy of </a:t>
            </a:r>
            <a:r>
              <a:rPr lang="en-US" sz="1100" dirty="0" err="1"/>
              <a:t>Sixto</a:t>
            </a:r>
            <a:r>
              <a:rPr lang="en-US" sz="1100" dirty="0"/>
              <a:t> </a:t>
            </a:r>
            <a:r>
              <a:rPr lang="en-US" sz="1100" dirty="0" err="1"/>
              <a:t>Giménez</a:t>
            </a:r>
            <a:r>
              <a:rPr lang="en-US" sz="1100" dirty="0"/>
              <a:t>.</a:t>
            </a:r>
            <a:endParaRPr lang="en-US" sz="1100" dirty="0"/>
          </a:p>
        </p:txBody>
      </p:sp>
      <p:pic>
        <p:nvPicPr>
          <p:cNvPr id="1026" name="Picture 2" descr="C:\Users\Journal\Dropbox (DISPOSITIVOS FOTO)\book energy\part 1\3 figs files\figs 1 intro\f 1 1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8600"/>
            <a:ext cx="3326169" cy="26611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urnal\Dropbox (DISPOSITIVOS FOTO)\book energy\part 1\3 figs files\figs 1 intro\f 1 1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962" y="168169"/>
            <a:ext cx="35814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urnal\Dropbox (DISPOSITIVOS FOTO)\book energy\part 1\3 figs files\figs 1 intro\f 1 1c.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869" y="2889780"/>
            <a:ext cx="4319587" cy="345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64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6</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1828800" y="4617773"/>
            <a:ext cx="5410200" cy="600164"/>
          </a:xfrm>
          <a:prstGeom prst="rect">
            <a:avLst/>
          </a:prstGeom>
        </p:spPr>
        <p:txBody>
          <a:bodyPr wrap="square">
            <a:spAutoFit/>
          </a:bodyPr>
          <a:lstStyle/>
          <a:p>
            <a:r>
              <a:rPr lang="en-US" sz="1100" b="1" dirty="0" smtClean="0"/>
              <a:t>Fig. 1.2 </a:t>
            </a:r>
            <a:r>
              <a:rPr lang="en-US" sz="1100" dirty="0"/>
              <a:t>SEM image of the cross section of a porous electrode formed by sintered TiO</a:t>
            </a:r>
            <a:r>
              <a:rPr lang="en-US" sz="1100" baseline="-25000" dirty="0"/>
              <a:t>2</a:t>
            </a:r>
            <a:r>
              <a:rPr lang="en-US" sz="1100" dirty="0"/>
              <a:t> anatase crystals (inset), deposited on a transparent substrate that consists on a glass support and thin TCO layer. Courtesy of Ronen </a:t>
            </a:r>
            <a:r>
              <a:rPr lang="en-US" sz="1100" dirty="0" err="1"/>
              <a:t>Gottesman</a:t>
            </a:r>
            <a:r>
              <a:rPr lang="en-US" sz="1100" dirty="0"/>
              <a:t> and </a:t>
            </a:r>
            <a:r>
              <a:rPr lang="en-US" sz="1100" dirty="0" err="1"/>
              <a:t>Arie</a:t>
            </a:r>
            <a:r>
              <a:rPr lang="en-US" sz="1100" dirty="0"/>
              <a:t> </a:t>
            </a:r>
            <a:r>
              <a:rPr lang="en-US" sz="1100" dirty="0" err="1"/>
              <a:t>Zaban</a:t>
            </a:r>
            <a:r>
              <a:rPr lang="en-US" sz="1100" dirty="0"/>
              <a:t>.</a:t>
            </a:r>
            <a:endParaRPr lang="en-US" sz="1100" dirty="0"/>
          </a:p>
        </p:txBody>
      </p:sp>
      <p:pic>
        <p:nvPicPr>
          <p:cNvPr id="2050" name="Picture 2" descr="C:\Users\Journal\Dropbox (DISPOSITIVOS FOTO)\book energy\part 1\3 figs files\figs 1 intro\f 1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638800" cy="40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0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7</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81000"/>
            <a:ext cx="1575262" cy="125937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32478"/>
            <a:ext cx="1562871" cy="125944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91919"/>
            <a:ext cx="2737048" cy="21896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802" y="387927"/>
            <a:ext cx="2135198" cy="170253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8004" y="223837"/>
            <a:ext cx="4902912" cy="4276725"/>
          </a:xfrm>
          <a:prstGeom prst="rect">
            <a:avLst/>
          </a:prstGeom>
        </p:spPr>
      </p:pic>
      <p:sp>
        <p:nvSpPr>
          <p:cNvPr id="16" name="Rectangle 15"/>
          <p:cNvSpPr/>
          <p:nvPr/>
        </p:nvSpPr>
        <p:spPr>
          <a:xfrm>
            <a:off x="4419600" y="3733800"/>
            <a:ext cx="4572000" cy="938719"/>
          </a:xfrm>
          <a:prstGeom prst="rect">
            <a:avLst/>
          </a:prstGeom>
        </p:spPr>
        <p:txBody>
          <a:bodyPr>
            <a:spAutoFit/>
          </a:bodyPr>
          <a:lstStyle/>
          <a:p>
            <a:r>
              <a:rPr lang="en-US" sz="1100" b="1" dirty="0"/>
              <a:t>Figure 1.3.</a:t>
            </a:r>
            <a:r>
              <a:rPr lang="en-US" sz="1100" dirty="0"/>
              <a:t> </a:t>
            </a:r>
            <a:r>
              <a:rPr lang="en-US" sz="1100" dirty="0" smtClean="0"/>
              <a:t>Atomic </a:t>
            </a:r>
            <a:r>
              <a:rPr lang="en-US" sz="1100" dirty="0"/>
              <a:t>structure of anatase TiO</a:t>
            </a:r>
            <a:r>
              <a:rPr lang="en-US" sz="1100" baseline="-25000" dirty="0"/>
              <a:t>2 </a:t>
            </a:r>
            <a:r>
              <a:rPr lang="en-US" sz="1100" dirty="0"/>
              <a:t>nanocrystal. Adapted from </a:t>
            </a:r>
            <a:r>
              <a:rPr lang="en-US" sz="1100" dirty="0" err="1"/>
              <a:t>Nunzi</a:t>
            </a:r>
            <a:r>
              <a:rPr lang="en-US" sz="1100" dirty="0"/>
              <a:t>, F.; </a:t>
            </a:r>
            <a:r>
              <a:rPr lang="en-US" sz="1100" dirty="0" err="1"/>
              <a:t>Mosconi</a:t>
            </a:r>
            <a:r>
              <a:rPr lang="en-US" sz="1100" dirty="0"/>
              <a:t>, E.; </a:t>
            </a:r>
            <a:r>
              <a:rPr lang="en-US" sz="1100" dirty="0" err="1"/>
              <a:t>Storchi</a:t>
            </a:r>
            <a:r>
              <a:rPr lang="en-US" sz="1100" dirty="0"/>
              <a:t>, L.; </a:t>
            </a:r>
            <a:r>
              <a:rPr lang="en-US" sz="1100" dirty="0" err="1"/>
              <a:t>Ronca</a:t>
            </a:r>
            <a:r>
              <a:rPr lang="en-US" sz="1100" dirty="0"/>
              <a:t>, E.; </a:t>
            </a:r>
            <a:r>
              <a:rPr lang="en-US" sz="1100" dirty="0" err="1"/>
              <a:t>Selloni</a:t>
            </a:r>
            <a:r>
              <a:rPr lang="en-US" sz="1100" dirty="0"/>
              <a:t>, A.; </a:t>
            </a:r>
            <a:r>
              <a:rPr lang="en-US" sz="1100" dirty="0" err="1"/>
              <a:t>Gratzel</a:t>
            </a:r>
            <a:r>
              <a:rPr lang="en-US" sz="1100" dirty="0"/>
              <a:t>, M.; De Angelis, F. "Inherent electronic trap states in TiO</a:t>
            </a:r>
            <a:r>
              <a:rPr lang="en-US" sz="1100" baseline="-25000" dirty="0"/>
              <a:t>2</a:t>
            </a:r>
            <a:r>
              <a:rPr lang="en-US" sz="1100" dirty="0"/>
              <a:t> </a:t>
            </a:r>
            <a:r>
              <a:rPr lang="en-US" sz="1100" dirty="0" err="1"/>
              <a:t>nanocrystals</a:t>
            </a:r>
            <a:r>
              <a:rPr lang="en-US" sz="1100" dirty="0"/>
              <a:t>: effect of saturation and sintering". </a:t>
            </a:r>
            <a:r>
              <a:rPr lang="en-US" sz="1100" i="1" dirty="0"/>
              <a:t>Energy &amp; Environmental Science</a:t>
            </a:r>
            <a:r>
              <a:rPr lang="en-US" sz="1100" dirty="0"/>
              <a:t> </a:t>
            </a:r>
            <a:r>
              <a:rPr lang="en-US" sz="1100" b="1" dirty="0"/>
              <a:t>2013</a:t>
            </a:r>
            <a:r>
              <a:rPr lang="en-US" sz="1100" dirty="0"/>
              <a:t>, </a:t>
            </a:r>
            <a:r>
              <a:rPr lang="en-US" sz="1100" i="1" dirty="0"/>
              <a:t>6</a:t>
            </a:r>
            <a:r>
              <a:rPr lang="en-US" sz="1100" dirty="0"/>
              <a:t>, 1221-1229, with permission.</a:t>
            </a:r>
          </a:p>
        </p:txBody>
      </p:sp>
      <p:sp>
        <p:nvSpPr>
          <p:cNvPr id="21" name="Rectangle 20"/>
          <p:cNvSpPr/>
          <p:nvPr/>
        </p:nvSpPr>
        <p:spPr>
          <a:xfrm>
            <a:off x="381000" y="5212730"/>
            <a:ext cx="4572000" cy="261610"/>
          </a:xfrm>
          <a:prstGeom prst="rect">
            <a:avLst/>
          </a:prstGeom>
        </p:spPr>
        <p:txBody>
          <a:bodyPr>
            <a:spAutoFit/>
          </a:bodyPr>
          <a:lstStyle/>
          <a:p>
            <a:r>
              <a:rPr lang="en-US" sz="1100" dirty="0" smtClean="0"/>
              <a:t>SEM pictures of nanostructured TiO2 electrodes, courtesy of Eric </a:t>
            </a:r>
            <a:r>
              <a:rPr lang="en-US" sz="1100" dirty="0" err="1" smtClean="0"/>
              <a:t>Diau</a:t>
            </a:r>
            <a:endParaRPr lang="en-US" sz="1100" dirty="0"/>
          </a:p>
        </p:txBody>
      </p:sp>
    </p:spTree>
    <p:extLst>
      <p:ext uri="{BB962C8B-B14F-4D97-AF65-F5344CB8AC3E}">
        <p14:creationId xmlns:p14="http://schemas.microsoft.com/office/powerpoint/2010/main" val="66820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8</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004" y="785749"/>
            <a:ext cx="4612831" cy="46128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286000"/>
            <a:ext cx="3124200" cy="3043708"/>
          </a:xfrm>
          <a:prstGeom prst="rect">
            <a:avLst/>
          </a:prstGeom>
        </p:spPr>
      </p:pic>
      <p:sp>
        <p:nvSpPr>
          <p:cNvPr id="8" name="Rectangle 7"/>
          <p:cNvSpPr/>
          <p:nvPr/>
        </p:nvSpPr>
        <p:spPr>
          <a:xfrm>
            <a:off x="4556760" y="5098498"/>
            <a:ext cx="4572000" cy="600164"/>
          </a:xfrm>
          <a:prstGeom prst="rect">
            <a:avLst/>
          </a:prstGeom>
        </p:spPr>
        <p:txBody>
          <a:bodyPr>
            <a:spAutoFit/>
          </a:bodyPr>
          <a:lstStyle/>
          <a:p>
            <a:r>
              <a:rPr lang="en-US" sz="1100" b="1" dirty="0" smtClean="0"/>
              <a:t>Fig. 1.4. </a:t>
            </a:r>
            <a:r>
              <a:rPr lang="en-US" sz="1100" dirty="0" smtClean="0"/>
              <a:t>Scheme </a:t>
            </a:r>
            <a:r>
              <a:rPr lang="en-US" sz="1100" dirty="0"/>
              <a:t>of electron transport in a metal oxide nanostructure, showing a photogeneration event, and the density of states in the semiconductor bandgap. Courtesy of Juan A. Anta and José P. González.</a:t>
            </a:r>
          </a:p>
        </p:txBody>
      </p:sp>
      <p:sp>
        <p:nvSpPr>
          <p:cNvPr id="16" name="Rectangle 15"/>
          <p:cNvSpPr/>
          <p:nvPr/>
        </p:nvSpPr>
        <p:spPr>
          <a:xfrm>
            <a:off x="304800" y="5398580"/>
            <a:ext cx="3429000" cy="769441"/>
          </a:xfrm>
          <a:prstGeom prst="rect">
            <a:avLst/>
          </a:prstGeom>
        </p:spPr>
        <p:txBody>
          <a:bodyPr wrap="square">
            <a:spAutoFit/>
          </a:bodyPr>
          <a:lstStyle/>
          <a:p>
            <a:r>
              <a:rPr lang="en-US" sz="1100" b="1" dirty="0" smtClean="0"/>
              <a:t>Fig. 1.5. </a:t>
            </a:r>
            <a:r>
              <a:rPr lang="en-US" sz="1100" dirty="0" smtClean="0"/>
              <a:t>Scheme </a:t>
            </a:r>
            <a:r>
              <a:rPr lang="en-US" sz="1100" dirty="0"/>
              <a:t>of electron transport in a metal oxide nanostructure, showing a photogeneration event, and the density of states in the semiconductor bandgap. Courtesy of Juan A. Anta and José P. González.</a:t>
            </a:r>
          </a:p>
        </p:txBody>
      </p:sp>
    </p:spTree>
    <p:extLst>
      <p:ext uri="{BB962C8B-B14F-4D97-AF65-F5344CB8AC3E}">
        <p14:creationId xmlns:p14="http://schemas.microsoft.com/office/powerpoint/2010/main" val="285239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a:t>
            </a:r>
            <a:r>
              <a:rPr lang="en-US" sz="1050" dirty="0" smtClean="0"/>
              <a:t>Equilibrium Concepts and Kinetics</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9</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990600"/>
            <a:ext cx="4038600" cy="3858673"/>
          </a:xfrm>
          <a:prstGeom prst="rect">
            <a:avLst/>
          </a:prstGeom>
        </p:spPr>
      </p:pic>
      <p:sp>
        <p:nvSpPr>
          <p:cNvPr id="13" name="Rectangle 12"/>
          <p:cNvSpPr/>
          <p:nvPr/>
        </p:nvSpPr>
        <p:spPr>
          <a:xfrm>
            <a:off x="2438400" y="5096676"/>
            <a:ext cx="4572000" cy="430887"/>
          </a:xfrm>
          <a:prstGeom prst="rect">
            <a:avLst/>
          </a:prstGeom>
        </p:spPr>
        <p:txBody>
          <a:bodyPr>
            <a:spAutoFit/>
          </a:bodyPr>
          <a:lstStyle/>
          <a:p>
            <a:r>
              <a:rPr lang="en-US" sz="1100" b="1" dirty="0" smtClean="0"/>
              <a:t>Fig. 1.6 </a:t>
            </a:r>
            <a:r>
              <a:rPr lang="en-US" sz="1100" dirty="0" smtClean="0"/>
              <a:t>Scheme </a:t>
            </a:r>
            <a:r>
              <a:rPr lang="en-US" sz="1100" dirty="0"/>
              <a:t>of solar energy conversion scheme using </a:t>
            </a:r>
            <a:r>
              <a:rPr lang="en-US" sz="1100" dirty="0" err="1"/>
              <a:t>nanoheterostructures</a:t>
            </a:r>
            <a:r>
              <a:rPr lang="en-US" sz="1100" dirty="0"/>
              <a:t>.</a:t>
            </a:r>
            <a:endParaRPr lang="en-US" sz="1100" dirty="0"/>
          </a:p>
        </p:txBody>
      </p:sp>
    </p:spTree>
    <p:extLst>
      <p:ext uri="{BB962C8B-B14F-4D97-AF65-F5344CB8AC3E}">
        <p14:creationId xmlns:p14="http://schemas.microsoft.com/office/powerpoint/2010/main" val="147416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812</Words>
  <Application>Microsoft Office PowerPoint</Application>
  <PresentationFormat>On-screen Show (4:3)</PresentationFormat>
  <Paragraphs>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lpstr>© Juan Bisquert  Juan Bisquert  Nanostructured Energy Devices: Equilibrium Concepts and Kinetics CRC Press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Juan Bisquert  Nanostructured Energy Devices: Principles and Applications Taylor &amp; Francis Books, Inc.</dc:title>
  <dc:creator>Journal</dc:creator>
  <cp:lastModifiedBy>Juan</cp:lastModifiedBy>
  <cp:revision>123</cp:revision>
  <dcterms:created xsi:type="dcterms:W3CDTF">2012-04-28T07:58:05Z</dcterms:created>
  <dcterms:modified xsi:type="dcterms:W3CDTF">2014-12-20T17:57:56Z</dcterms:modified>
</cp:coreProperties>
</file>